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256" r:id="rId2"/>
    <p:sldId id="325" r:id="rId3"/>
    <p:sldId id="326" r:id="rId4"/>
    <p:sldId id="328" r:id="rId5"/>
    <p:sldId id="329" r:id="rId6"/>
    <p:sldId id="330" r:id="rId7"/>
    <p:sldId id="331" r:id="rId8"/>
    <p:sldId id="332" r:id="rId9"/>
    <p:sldId id="333" r:id="rId10"/>
    <p:sldId id="334" r:id="rId11"/>
    <p:sldId id="335" r:id="rId12"/>
    <p:sldId id="336" r:id="rId13"/>
    <p:sldId id="338" r:id="rId14"/>
    <p:sldId id="339" r:id="rId15"/>
    <p:sldId id="340" r:id="rId16"/>
    <p:sldId id="341" r:id="rId17"/>
    <p:sldId id="342" r:id="rId18"/>
    <p:sldId id="343" r:id="rId19"/>
    <p:sldId id="344" r:id="rId20"/>
    <p:sldId id="350" r:id="rId21"/>
    <p:sldId id="351" r:id="rId22"/>
    <p:sldId id="352" r:id="rId23"/>
    <p:sldId id="353" r:id="rId24"/>
    <p:sldId id="354" r:id="rId25"/>
    <p:sldId id="355" r:id="rId26"/>
    <p:sldId id="356" r:id="rId27"/>
    <p:sldId id="357" r:id="rId28"/>
    <p:sldId id="358" r:id="rId29"/>
    <p:sldId id="359" r:id="rId30"/>
    <p:sldId id="360"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 id="273" r:id="rId66"/>
    <p:sldId id="274" r:id="rId67"/>
    <p:sldId id="275" r:id="rId68"/>
    <p:sldId id="276" r:id="rId69"/>
    <p:sldId id="277" r:id="rId70"/>
    <p:sldId id="278" r:id="rId71"/>
    <p:sldId id="279" r:id="rId72"/>
    <p:sldId id="280" r:id="rId73"/>
    <p:sldId id="281" r:id="rId74"/>
    <p:sldId id="361" r:id="rId75"/>
    <p:sldId id="362" r:id="rId76"/>
    <p:sldId id="363" r:id="rId77"/>
    <p:sldId id="364" r:id="rId78"/>
    <p:sldId id="395" r:id="rId79"/>
    <p:sldId id="365" r:id="rId80"/>
    <p:sldId id="366" r:id="rId81"/>
    <p:sldId id="367" r:id="rId82"/>
    <p:sldId id="368" r:id="rId83"/>
    <p:sldId id="369" r:id="rId84"/>
    <p:sldId id="370" r:id="rId85"/>
    <p:sldId id="371" r:id="rId86"/>
    <p:sldId id="372" r:id="rId87"/>
    <p:sldId id="373" r:id="rId88"/>
    <p:sldId id="374" r:id="rId89"/>
    <p:sldId id="376" r:id="rId90"/>
    <p:sldId id="379" r:id="rId91"/>
    <p:sldId id="380" r:id="rId92"/>
    <p:sldId id="381" r:id="rId93"/>
    <p:sldId id="382" r:id="rId94"/>
    <p:sldId id="383" r:id="rId95"/>
    <p:sldId id="384" r:id="rId96"/>
    <p:sldId id="385" r:id="rId97"/>
    <p:sldId id="386" r:id="rId98"/>
    <p:sldId id="387" r:id="rId99"/>
    <p:sldId id="388" r:id="rId100"/>
    <p:sldId id="389" r:id="rId101"/>
    <p:sldId id="390" r:id="rId102"/>
    <p:sldId id="391" r:id="rId103"/>
    <p:sldId id="392" r:id="rId104"/>
    <p:sldId id="393" r:id="rId105"/>
    <p:sldId id="396" r:id="rId106"/>
    <p:sldId id="397" r:id="rId107"/>
    <p:sldId id="398" r:id="rId108"/>
    <p:sldId id="399" r:id="rId109"/>
    <p:sldId id="401" r:id="rId110"/>
    <p:sldId id="282" r:id="rId111"/>
    <p:sldId id="283" r:id="rId112"/>
    <p:sldId id="284" r:id="rId113"/>
    <p:sldId id="285" r:id="rId114"/>
    <p:sldId id="286" r:id="rId115"/>
    <p:sldId id="287" r:id="rId116"/>
    <p:sldId id="288" r:id="rId117"/>
    <p:sldId id="289" r:id="rId118"/>
    <p:sldId id="290" r:id="rId119"/>
    <p:sldId id="291" r:id="rId120"/>
    <p:sldId id="292" r:id="rId121"/>
    <p:sldId id="293" r:id="rId122"/>
    <p:sldId id="294" r:id="rId123"/>
    <p:sldId id="295" r:id="rId124"/>
    <p:sldId id="296" r:id="rId125"/>
    <p:sldId id="297" r:id="rId126"/>
    <p:sldId id="298" r:id="rId127"/>
    <p:sldId id="299" r:id="rId128"/>
    <p:sldId id="300" r:id="rId129"/>
    <p:sldId id="301" r:id="rId130"/>
    <p:sldId id="302" r:id="rId131"/>
    <p:sldId id="303" r:id="rId132"/>
    <p:sldId id="304" r:id="rId133"/>
    <p:sldId id="305" r:id="rId134"/>
    <p:sldId id="306" r:id="rId135"/>
    <p:sldId id="307" r:id="rId136"/>
    <p:sldId id="308" r:id="rId137"/>
    <p:sldId id="402" r:id="rId138"/>
    <p:sldId id="309" r:id="rId139"/>
    <p:sldId id="310" r:id="rId140"/>
    <p:sldId id="311" r:id="rId141"/>
    <p:sldId id="312" r:id="rId142"/>
    <p:sldId id="313" r:id="rId143"/>
    <p:sldId id="314" r:id="rId144"/>
    <p:sldId id="315" r:id="rId145"/>
    <p:sldId id="316" r:id="rId146"/>
    <p:sldId id="317" r:id="rId147"/>
    <p:sldId id="318" r:id="rId148"/>
    <p:sldId id="319" r:id="rId149"/>
    <p:sldId id="320" r:id="rId150"/>
    <p:sldId id="321" r:id="rId151"/>
    <p:sldId id="322" r:id="rId152"/>
    <p:sldId id="323" r:id="rId153"/>
    <p:sldId id="324" r:id="rId1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034887-5421-4776-90FF-A2087C65179A}" type="datetimeFigureOut">
              <a:rPr lang="en-US" smtClean="0"/>
              <a:pPr/>
              <a:t>7/15/2018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8530EF-E0CD-4B6F-AC95-F6C37927CE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1D181EBD-4AE7-4BA3-8485-BD814B37FA30}" type="slidenum">
              <a:rPr lang="en-US" smtClean="0"/>
              <a:pPr/>
              <a:t>106</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71008DDB-0043-480C-856A-156EB1DBD027}" type="slidenum">
              <a:rPr lang="en-US" smtClean="0"/>
              <a:pPr/>
              <a:t>109</a:t>
            </a:fld>
            <a:endParaRPr 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6731FB-4983-405D-B10E-FF4C208802BF}" type="slidenum">
              <a:rPr lang="en-US" smtClean="0"/>
              <a:pPr/>
              <a:t>116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6731FB-4983-405D-B10E-FF4C208802BF}" type="slidenum">
              <a:rPr lang="en-US" smtClean="0"/>
              <a:pPr/>
              <a:t>129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85F4B1-E9F6-4443-8FD2-22D6E8007D65}" type="slidenum">
              <a:rPr lang="en-US"/>
              <a:pPr/>
              <a:t>133</a:t>
            </a:fld>
            <a:endParaRPr lang="en-US"/>
          </a:p>
        </p:txBody>
      </p:sp>
      <p:sp>
        <p:nvSpPr>
          <p:cNvPr id="5122" name="Rectangle 2"/>
          <p:cNvSpPr>
            <a:spLocks noGrp="1" noRot="1" noChangeAspect="1" noChangeArrowheads="1"/>
          </p:cNvSpPr>
          <p:nvPr>
            <p:ph type="sldImg"/>
          </p:nvPr>
        </p:nvSpPr>
        <p:spPr bwMode="auto">
          <a:xfrm>
            <a:off x="1152525" y="692150"/>
            <a:ext cx="4554538" cy="3416300"/>
          </a:xfrm>
          <a:prstGeom prst="rect">
            <a:avLst/>
          </a:prstGeom>
          <a:solidFill>
            <a:srgbClr val="FFFFFF"/>
          </a:solidFill>
          <a:ln>
            <a:solidFill>
              <a:srgbClr val="000000"/>
            </a:solidFill>
            <a:miter lim="800000"/>
            <a:headEnd/>
            <a:tailEnd/>
          </a:ln>
        </p:spPr>
      </p:sp>
      <p:sp>
        <p:nvSpPr>
          <p:cNvPr id="51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C6731FB-4983-405D-B10E-FF4C208802BF}" type="slidenum">
              <a:rPr lang="en-US" smtClean="0"/>
              <a:pPr/>
              <a:t>145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9D1A9C-F80D-4412-BDFF-2818184801EB}"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p:spPr>
        <p:txBody>
          <a:bodyPr/>
          <a:lstStyle/>
          <a:p>
            <a:r>
              <a:rPr lang="en-US" smtClean="0"/>
              <a:t>Make sense of message. </a:t>
            </a:r>
          </a:p>
          <a:p>
            <a:r>
              <a:rPr lang="en-US" smtClean="0"/>
              <a:t>Make sense of message. </a:t>
            </a:r>
          </a:p>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37F79-FFFD-46AA-9111-400D825D7BA5}" type="slidenum">
              <a:rPr lang="en-US"/>
              <a:pPr/>
              <a:t>29</a:t>
            </a:fld>
            <a:endParaRPr lang="en-US"/>
          </a:p>
        </p:txBody>
      </p:sp>
      <p:sp>
        <p:nvSpPr>
          <p:cNvPr id="1013762" name="Rectangle 2"/>
          <p:cNvSpPr>
            <a:spLocks noGrp="1" noRot="1" noChangeAspect="1" noChangeArrowheads="1" noTextEdit="1"/>
          </p:cNvSpPr>
          <p:nvPr>
            <p:ph type="sldImg"/>
          </p:nvPr>
        </p:nvSpPr>
        <p:spPr>
          <a:ln/>
        </p:spPr>
      </p:sp>
      <p:sp>
        <p:nvSpPr>
          <p:cNvPr id="1013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7DB8C9-CB3C-485B-B200-103B8BEC74B6}" type="slidenum">
              <a:rPr lang="en-US"/>
              <a:pPr/>
              <a:t>30</a:t>
            </a:fld>
            <a:endParaRPr lang="en-US"/>
          </a:p>
        </p:txBody>
      </p:sp>
      <p:sp>
        <p:nvSpPr>
          <p:cNvPr id="1014786" name="Rectangle 2"/>
          <p:cNvSpPr>
            <a:spLocks noGrp="1" noRot="1" noChangeAspect="1" noChangeArrowheads="1" noTextEdit="1"/>
          </p:cNvSpPr>
          <p:nvPr>
            <p:ph type="sldImg"/>
          </p:nvPr>
        </p:nvSpPr>
        <p:spPr>
          <a:ln/>
        </p:spPr>
      </p:sp>
      <p:sp>
        <p:nvSpPr>
          <p:cNvPr id="1014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9D1A9C-F80D-4412-BDFF-2818184801EB}" type="slidenum">
              <a:rPr lang="en-US" smtClean="0"/>
              <a:pPr/>
              <a:t>34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7B182-0C3C-4D18-931A-9C6BF562C520}" type="slidenum">
              <a:rPr lang="en-US"/>
              <a:pPr/>
              <a:t>74</a:t>
            </a:fld>
            <a:endParaRPr lang="en-US"/>
          </a:p>
        </p:txBody>
      </p:sp>
      <p:sp>
        <p:nvSpPr>
          <p:cNvPr id="1871874" name="Rectangle 2"/>
          <p:cNvSpPr>
            <a:spLocks noGrp="1" noRot="1" noChangeAspect="1" noChangeArrowheads="1" noTextEdit="1"/>
          </p:cNvSpPr>
          <p:nvPr>
            <p:ph type="sldImg"/>
          </p:nvPr>
        </p:nvSpPr>
        <p:spPr>
          <a:ln/>
        </p:spPr>
      </p:sp>
      <p:sp>
        <p:nvSpPr>
          <p:cNvPr id="1871875" name="Rectangle 3"/>
          <p:cNvSpPr>
            <a:spLocks noGrp="1" noChangeArrowheads="1"/>
          </p:cNvSpPr>
          <p:nvPr>
            <p:ph type="body" idx="1"/>
          </p:nvPr>
        </p:nvSpPr>
        <p:spPr/>
        <p:txBody>
          <a:bodyPr/>
          <a:lstStyle/>
          <a:p>
            <a:r>
              <a:rPr lang="en-US"/>
              <a:t>IEEE is an organization composed of engineers, scientists, and students. The IEEE is best known for developing standards for the computer and electronics industry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74198342-D5BF-4DD0-8D8F-1A9448CA1C80}" type="slidenum">
              <a:rPr lang="en-US" smtClean="0"/>
              <a:pPr/>
              <a:t>81</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miter lim="800000"/>
            <a:headEnd/>
            <a:tailEnd/>
          </a:ln>
        </p:spPr>
        <p:txBody>
          <a:bodyPr/>
          <a:lstStyle/>
          <a:p>
            <a:fld id="{74D41B0F-D9BC-437A-ACFB-C979E16FB11A}" type="slidenum">
              <a:rPr lang="en-US" altLang="en-US"/>
              <a:pPr/>
              <a:t>105</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B2022E-CDCA-49C1-AA51-D0563E616777}" type="datetimeFigureOut">
              <a:rPr lang="en-US" smtClean="0"/>
              <a:pPr/>
              <a:t>7/15/2018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B2022E-CDCA-49C1-AA51-D0563E616777}" type="datetimeFigureOut">
              <a:rPr lang="en-US" smtClean="0"/>
              <a:pPr/>
              <a:t>7/15/2018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B2022E-CDCA-49C1-AA51-D0563E616777}" type="datetimeFigureOut">
              <a:rPr lang="en-US" smtClean="0"/>
              <a:pPr/>
              <a:t>7/15/2018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B2022E-CDCA-49C1-AA51-D0563E616777}" type="datetimeFigureOut">
              <a:rPr lang="en-US" smtClean="0"/>
              <a:pPr/>
              <a:t>7/15/2018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B2022E-CDCA-49C1-AA51-D0563E616777}" type="datetimeFigureOut">
              <a:rPr lang="en-US" smtClean="0"/>
              <a:pPr/>
              <a:t>7/15/2018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B2022E-CDCA-49C1-AA51-D0563E616777}" type="datetimeFigureOut">
              <a:rPr lang="en-US" smtClean="0"/>
              <a:pPr/>
              <a:t>7/15/2018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B2022E-CDCA-49C1-AA51-D0563E616777}" type="datetimeFigureOut">
              <a:rPr lang="en-US" smtClean="0"/>
              <a:pPr/>
              <a:t>7/15/2018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B2022E-CDCA-49C1-AA51-D0563E616777}" type="datetimeFigureOut">
              <a:rPr lang="en-US" smtClean="0"/>
              <a:pPr/>
              <a:t>7/15/2018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B2022E-CDCA-49C1-AA51-D0563E616777}" type="datetimeFigureOut">
              <a:rPr lang="en-US" smtClean="0"/>
              <a:pPr/>
              <a:t>7/15/2018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B2022E-CDCA-49C1-AA51-D0563E616777}" type="datetimeFigureOut">
              <a:rPr lang="en-US" smtClean="0"/>
              <a:pPr/>
              <a:t>7/15/2018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B2022E-CDCA-49C1-AA51-D0563E616777}" type="datetimeFigureOut">
              <a:rPr lang="en-US" smtClean="0"/>
              <a:pPr/>
              <a:t>7/15/2018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D93C-D92E-4A12-A594-4EB32C4CA49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2022E-CDCA-49C1-AA51-D0563E616777}" type="datetimeFigureOut">
              <a:rPr lang="en-US" smtClean="0"/>
              <a:pPr/>
              <a:t>7/15/2018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6D93C-D92E-4A12-A594-4EB32C4CA49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917575"/>
          </a:xfrm>
        </p:spPr>
        <p:txBody>
          <a:bodyPr/>
          <a:lstStyle/>
          <a:p>
            <a:r>
              <a:rPr lang="en-US" b="1" dirty="0" smtClean="0"/>
              <a:t>Chapter-4</a:t>
            </a:r>
            <a:endParaRPr lang="en-US" b="1" dirty="0"/>
          </a:p>
        </p:txBody>
      </p:sp>
      <p:sp>
        <p:nvSpPr>
          <p:cNvPr id="3" name="Subtitle 2"/>
          <p:cNvSpPr>
            <a:spLocks noGrp="1"/>
          </p:cNvSpPr>
          <p:nvPr>
            <p:ph type="subTitle" idx="1"/>
          </p:nvPr>
        </p:nvSpPr>
        <p:spPr>
          <a:xfrm>
            <a:off x="685800" y="3886200"/>
            <a:ext cx="8001000" cy="914400"/>
          </a:xfrm>
        </p:spPr>
        <p:txBody>
          <a:bodyPr/>
          <a:lstStyle/>
          <a:p>
            <a:r>
              <a:rPr lang="en-US" b="1" dirty="0" smtClean="0">
                <a:solidFill>
                  <a:schemeClr val="tx1"/>
                </a:solidFill>
              </a:rPr>
              <a:t>Data Link Layer &amp; Medium Access Sub layer</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274638"/>
            <a:ext cx="8229600" cy="944562"/>
          </a:xfrm>
        </p:spPr>
        <p:txBody>
          <a:bodyPr/>
          <a:lstStyle/>
          <a:p>
            <a:pPr>
              <a:defRPr/>
            </a:pPr>
            <a:r>
              <a:rPr lang="en-US" b="1" u="sng" dirty="0" smtClean="0"/>
              <a:t>Error detection</a:t>
            </a:r>
          </a:p>
        </p:txBody>
      </p:sp>
      <p:sp>
        <p:nvSpPr>
          <p:cNvPr id="11267" name="Rectangle 3"/>
          <p:cNvSpPr>
            <a:spLocks noGrp="1" noChangeArrowheads="1"/>
          </p:cNvSpPr>
          <p:nvPr>
            <p:ph type="body" idx="1"/>
          </p:nvPr>
        </p:nvSpPr>
        <p:spPr>
          <a:xfrm>
            <a:off x="180049" y="1371600"/>
            <a:ext cx="8430551" cy="4724401"/>
          </a:xfrm>
        </p:spPr>
        <p:txBody>
          <a:bodyPr/>
          <a:lstStyle/>
          <a:p>
            <a:pPr algn="just">
              <a:buFontTx/>
              <a:buNone/>
            </a:pPr>
            <a:r>
              <a:rPr lang="en-US" dirty="0" smtClean="0"/>
              <a:t>	Error detection means to decide whether the received data is correct or not without having a copy of the original message.</a:t>
            </a:r>
          </a:p>
          <a:p>
            <a:pPr algn="just"/>
            <a:endParaRPr lang="en-US" dirty="0" smtClean="0"/>
          </a:p>
          <a:p>
            <a:pPr algn="just">
              <a:buFontTx/>
              <a:buNone/>
            </a:pPr>
            <a:r>
              <a:rPr lang="en-US" dirty="0" smtClean="0"/>
              <a:t>	Error detection </a:t>
            </a:r>
            <a:r>
              <a:rPr lang="en-US" b="1" dirty="0" smtClean="0"/>
              <a:t>uses the concept of redundancy</a:t>
            </a:r>
            <a:r>
              <a:rPr lang="en-US" dirty="0" smtClean="0"/>
              <a:t>, </a:t>
            </a:r>
            <a:r>
              <a:rPr lang="en-US" b="1" dirty="0" smtClean="0"/>
              <a:t>which means</a:t>
            </a:r>
            <a:r>
              <a:rPr lang="en-US" dirty="0" smtClean="0"/>
              <a:t> adding extra bits for detecting errors at the destination.</a:t>
            </a:r>
          </a:p>
        </p:txBody>
      </p:sp>
      <p:sp>
        <p:nvSpPr>
          <p:cNvPr id="4" name="Date Placeholder 3"/>
          <p:cNvSpPr>
            <a:spLocks noGrp="1"/>
          </p:cNvSpPr>
          <p:nvPr>
            <p:ph type="dt" sz="half" idx="10"/>
          </p:nvPr>
        </p:nvSpPr>
        <p:spPr/>
        <p:txBody>
          <a:bodyPr/>
          <a:lstStyle/>
          <a:p>
            <a:fld id="{403DFC90-321C-4C0C-BCBE-768D1AD2B6BD}"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7/15/2018</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100</a:t>
            </a:fld>
            <a:endParaRPr lang="en-US"/>
          </a:p>
        </p:txBody>
      </p:sp>
      <p:pic>
        <p:nvPicPr>
          <p:cNvPr id="136194" name="Picture 2"/>
          <p:cNvPicPr>
            <a:picLocks noChangeAspect="1" noChangeArrowheads="1"/>
          </p:cNvPicPr>
          <p:nvPr/>
        </p:nvPicPr>
        <p:blipFill>
          <a:blip r:embed="rId2" cstate="print"/>
          <a:srcRect/>
          <a:stretch>
            <a:fillRect/>
          </a:stretch>
        </p:blipFill>
        <p:spPr bwMode="auto">
          <a:xfrm>
            <a:off x="490538" y="466725"/>
            <a:ext cx="8162925" cy="5924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7/15/2018</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101</a:t>
            </a:fld>
            <a:endParaRPr lang="en-US"/>
          </a:p>
        </p:txBody>
      </p:sp>
      <p:pic>
        <p:nvPicPr>
          <p:cNvPr id="137218" name="Picture 2"/>
          <p:cNvPicPr>
            <a:picLocks noChangeAspect="1" noChangeArrowheads="1"/>
          </p:cNvPicPr>
          <p:nvPr/>
        </p:nvPicPr>
        <p:blipFill>
          <a:blip r:embed="rId2" cstate="print"/>
          <a:srcRect/>
          <a:stretch>
            <a:fillRect/>
          </a:stretch>
        </p:blipFill>
        <p:spPr bwMode="auto">
          <a:xfrm>
            <a:off x="561975" y="528638"/>
            <a:ext cx="8020050" cy="5800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7/15/2018</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102</a:t>
            </a:fld>
            <a:endParaRPr lang="en-US"/>
          </a:p>
        </p:txBody>
      </p:sp>
      <p:pic>
        <p:nvPicPr>
          <p:cNvPr id="138242" name="Picture 2"/>
          <p:cNvPicPr>
            <a:picLocks noChangeAspect="1" noChangeArrowheads="1"/>
          </p:cNvPicPr>
          <p:nvPr/>
        </p:nvPicPr>
        <p:blipFill>
          <a:blip r:embed="rId2" cstate="print"/>
          <a:srcRect/>
          <a:stretch>
            <a:fillRect/>
          </a:stretch>
        </p:blipFill>
        <p:spPr bwMode="auto">
          <a:xfrm>
            <a:off x="376238" y="447675"/>
            <a:ext cx="8391525" cy="5962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7/15/2018</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103</a:t>
            </a:fld>
            <a:endParaRPr lang="en-US"/>
          </a:p>
        </p:txBody>
      </p:sp>
      <p:pic>
        <p:nvPicPr>
          <p:cNvPr id="139266" name="Picture 2"/>
          <p:cNvPicPr>
            <a:picLocks noChangeAspect="1" noChangeArrowheads="1"/>
          </p:cNvPicPr>
          <p:nvPr/>
        </p:nvPicPr>
        <p:blipFill>
          <a:blip r:embed="rId2" cstate="print"/>
          <a:srcRect/>
          <a:stretch>
            <a:fillRect/>
          </a:stretch>
        </p:blipFill>
        <p:spPr bwMode="auto">
          <a:xfrm>
            <a:off x="223838" y="442913"/>
            <a:ext cx="8696325" cy="5972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7/15/2018</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104</a:t>
            </a:fld>
            <a:endParaRPr lang="en-US"/>
          </a:p>
        </p:txBody>
      </p:sp>
      <p:pic>
        <p:nvPicPr>
          <p:cNvPr id="140290" name="Picture 2"/>
          <p:cNvPicPr>
            <a:picLocks noChangeAspect="1" noChangeArrowheads="1"/>
          </p:cNvPicPr>
          <p:nvPr/>
        </p:nvPicPr>
        <p:blipFill>
          <a:blip r:embed="rId2" cstate="print"/>
          <a:srcRect/>
          <a:stretch>
            <a:fillRect/>
          </a:stretch>
        </p:blipFill>
        <p:spPr bwMode="auto">
          <a:xfrm>
            <a:off x="638175" y="538163"/>
            <a:ext cx="7867650" cy="5781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838200" y="396875"/>
            <a:ext cx="7619999" cy="523220"/>
          </a:xfrm>
          <a:prstGeom prst="rect">
            <a:avLst/>
          </a:prstGeom>
          <a:noFill/>
          <a:ln w="9525">
            <a:noFill/>
            <a:miter lim="800000"/>
            <a:headEnd/>
            <a:tailEnd/>
          </a:ln>
          <a:effectLst/>
        </p:spPr>
        <p:txBody>
          <a:bodyPr wrap="square">
            <a:spAutoFit/>
          </a:bodyPr>
          <a:lstStyle/>
          <a:p>
            <a:pPr algn="ctr"/>
            <a:r>
              <a:rPr lang="en-US" altLang="en-US" sz="2800" b="1" baseline="0" dirty="0"/>
              <a:t>Flow diagram for the CSMA/CD</a:t>
            </a:r>
          </a:p>
        </p:txBody>
      </p:sp>
      <p:pic>
        <p:nvPicPr>
          <p:cNvPr id="25606" name="Picture 7"/>
          <p:cNvPicPr>
            <a:picLocks noChangeAspect="1" noChangeArrowheads="1"/>
          </p:cNvPicPr>
          <p:nvPr/>
        </p:nvPicPr>
        <p:blipFill>
          <a:blip r:embed="rId3" cstate="print"/>
          <a:srcRect/>
          <a:stretch>
            <a:fillRect/>
          </a:stretch>
        </p:blipFill>
        <p:spPr bwMode="auto">
          <a:xfrm>
            <a:off x="304800" y="1012825"/>
            <a:ext cx="8229600" cy="55777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304800" y="609600"/>
            <a:ext cx="8305800" cy="707886"/>
          </a:xfrm>
          <a:prstGeom prst="rect">
            <a:avLst/>
          </a:prstGeom>
          <a:noFill/>
          <a:ln w="9525">
            <a:noFill/>
            <a:miter lim="800000"/>
            <a:headEnd/>
            <a:tailEnd/>
          </a:ln>
        </p:spPr>
        <p:txBody>
          <a:bodyPr wrap="square">
            <a:spAutoFit/>
          </a:bodyPr>
          <a:lstStyle/>
          <a:p>
            <a:pPr algn="ctr"/>
            <a:r>
              <a:rPr lang="en-US" sz="4000" b="1" dirty="0" smtClean="0">
                <a:solidFill>
                  <a:schemeClr val="folHlink"/>
                </a:solidFill>
                <a:latin typeface="+mj-lt"/>
              </a:rPr>
              <a:t>Figure: </a:t>
            </a:r>
            <a:r>
              <a:rPr lang="en-US" sz="3600" b="1" dirty="0">
                <a:latin typeface="+mj-lt"/>
              </a:rPr>
              <a:t>802.3 MAC frame</a:t>
            </a:r>
          </a:p>
        </p:txBody>
      </p:sp>
      <p:pic>
        <p:nvPicPr>
          <p:cNvPr id="6150" name="Picture 6"/>
          <p:cNvPicPr>
            <a:picLocks noChangeAspect="1" noChangeArrowheads="1"/>
          </p:cNvPicPr>
          <p:nvPr/>
        </p:nvPicPr>
        <p:blipFill>
          <a:blip r:embed="rId3" cstate="print"/>
          <a:srcRect/>
          <a:stretch>
            <a:fillRect/>
          </a:stretch>
        </p:blipFill>
        <p:spPr bwMode="auto">
          <a:xfrm>
            <a:off x="169863" y="1752600"/>
            <a:ext cx="8821737"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685800"/>
            <a:ext cx="8382000" cy="5715000"/>
          </a:xfrm>
        </p:spPr>
        <p:txBody>
          <a:bodyPr>
            <a:normAutofit fontScale="92500" lnSpcReduction="10000"/>
          </a:bodyPr>
          <a:lstStyle/>
          <a:p>
            <a:pPr algn="just"/>
            <a:r>
              <a:rPr lang="en-US" sz="3100" dirty="0" smtClean="0"/>
              <a:t>Preamble: The first field of the 802.3 frame contains 7 bytes (56 bits) of alternating Os and Is that alerts the receiving system to the coming frame and enables it to synchronize its input timing.</a:t>
            </a:r>
          </a:p>
          <a:p>
            <a:pPr algn="just"/>
            <a:r>
              <a:rPr lang="en-US" sz="3100" dirty="0" smtClean="0"/>
              <a:t>Start frame delimiter (SFD). The second field (1 byte: 10101011) signals the beginning of the frame. The SFD warns the station or stations that this is the last chance for synchronization. The last 2 bits is 11 and alerts the receiver that the next field is the destination address.</a:t>
            </a:r>
          </a:p>
          <a:p>
            <a:pPr algn="just"/>
            <a:r>
              <a:rPr lang="en-US" sz="3100" dirty="0" smtClean="0"/>
              <a:t>Destination address (DA). The DA field is 6 bytes and contains the physical address of the destination station</a:t>
            </a:r>
          </a:p>
        </p:txBody>
      </p:sp>
      <p:sp>
        <p:nvSpPr>
          <p:cNvPr id="5" name="Slide Number Placeholder 4"/>
          <p:cNvSpPr>
            <a:spLocks noGrp="1"/>
          </p:cNvSpPr>
          <p:nvPr>
            <p:ph type="sldNum" sz="quarter" idx="12"/>
          </p:nvPr>
        </p:nvSpPr>
        <p:spPr/>
        <p:txBody>
          <a:bodyPr/>
          <a:lstStyle/>
          <a:p>
            <a:fld id="{806C5000-025F-431B-8AF5-9CF013102D8F}" type="slidenum">
              <a:rPr lang="en-US" smtClean="0"/>
              <a:pPr/>
              <a:t>107</a:t>
            </a:fld>
            <a:endParaRPr lang="en-US"/>
          </a:p>
        </p:txBody>
      </p:sp>
      <p:sp>
        <p:nvSpPr>
          <p:cNvPr id="6" name="Date Placeholder 5"/>
          <p:cNvSpPr>
            <a:spLocks noGrp="1"/>
          </p:cNvSpPr>
          <p:nvPr>
            <p:ph type="dt" sz="half" idx="10"/>
          </p:nvPr>
        </p:nvSpPr>
        <p:spPr/>
        <p:txBody>
          <a:bodyPr/>
          <a:lstStyle/>
          <a:p>
            <a:fld id="{A702BDF3-39AE-45A2-A799-A0C4A559C98B}" type="datetime1">
              <a:rPr lang="en-US" smtClean="0"/>
              <a:pPr/>
              <a:t>7/15/2018</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685800"/>
            <a:ext cx="8305800" cy="5638800"/>
          </a:xfrm>
        </p:spPr>
        <p:txBody>
          <a:bodyPr>
            <a:normAutofit/>
          </a:bodyPr>
          <a:lstStyle/>
          <a:p>
            <a:pPr algn="just"/>
            <a:r>
              <a:rPr lang="en-US" sz="3000" dirty="0" smtClean="0"/>
              <a:t>Source address (SA). The SA field is also 6 bytes and contains the physical address of the sender of the packet</a:t>
            </a:r>
          </a:p>
          <a:p>
            <a:pPr algn="just"/>
            <a:r>
              <a:rPr lang="en-US" sz="3000" dirty="0" smtClean="0"/>
              <a:t>Length or type: The IEEE standard used it as the length field to define the number of bytes in the data field.</a:t>
            </a:r>
          </a:p>
          <a:p>
            <a:pPr algn="just"/>
            <a:r>
              <a:rPr lang="en-US" sz="3000" dirty="0" smtClean="0"/>
              <a:t>Data. This field carries data encapsulated from the upper-layer protocols. It is a minimum of 46 and a maximum of 1500 bytes</a:t>
            </a:r>
          </a:p>
          <a:p>
            <a:pPr algn="just"/>
            <a:r>
              <a:rPr lang="en-US" sz="3000" dirty="0" smtClean="0"/>
              <a:t>CRC. The last field contains error detection information, in this case a CRC-32</a:t>
            </a:r>
          </a:p>
          <a:p>
            <a:pPr algn="just"/>
            <a:endParaRPr lang="en-US" sz="3000" dirty="0" smtClean="0"/>
          </a:p>
          <a:p>
            <a:pPr algn="just"/>
            <a:endParaRPr lang="en-US" sz="3000" dirty="0"/>
          </a:p>
        </p:txBody>
      </p:sp>
      <p:sp>
        <p:nvSpPr>
          <p:cNvPr id="5" name="Slide Number Placeholder 4"/>
          <p:cNvSpPr>
            <a:spLocks noGrp="1"/>
          </p:cNvSpPr>
          <p:nvPr>
            <p:ph type="sldNum" sz="quarter" idx="12"/>
          </p:nvPr>
        </p:nvSpPr>
        <p:spPr/>
        <p:txBody>
          <a:bodyPr/>
          <a:lstStyle/>
          <a:p>
            <a:fld id="{806C5000-025F-431B-8AF5-9CF013102D8F}" type="slidenum">
              <a:rPr lang="en-US" smtClean="0"/>
              <a:pPr/>
              <a:t>108</a:t>
            </a:fld>
            <a:endParaRPr lang="en-US"/>
          </a:p>
        </p:txBody>
      </p:sp>
      <p:sp>
        <p:nvSpPr>
          <p:cNvPr id="6" name="Date Placeholder 5"/>
          <p:cNvSpPr>
            <a:spLocks noGrp="1"/>
          </p:cNvSpPr>
          <p:nvPr>
            <p:ph type="dt" sz="half" idx="10"/>
          </p:nvPr>
        </p:nvSpPr>
        <p:spPr/>
        <p:txBody>
          <a:bodyPr/>
          <a:lstStyle/>
          <a:p>
            <a:fld id="{43957616-94FB-49C9-8F11-F6995DA4F2C3}" type="datetime1">
              <a:rPr lang="en-US" smtClean="0"/>
              <a:pPr/>
              <a:t>7/15/2018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304800" y="762000"/>
            <a:ext cx="8610600" cy="646331"/>
          </a:xfrm>
          <a:prstGeom prst="rect">
            <a:avLst/>
          </a:prstGeom>
          <a:noFill/>
          <a:ln w="9525">
            <a:noFill/>
            <a:miter lim="800000"/>
            <a:headEnd/>
            <a:tailEnd/>
          </a:ln>
        </p:spPr>
        <p:txBody>
          <a:bodyPr wrap="square">
            <a:spAutoFit/>
          </a:bodyPr>
          <a:lstStyle/>
          <a:p>
            <a:pPr algn="ctr"/>
            <a:r>
              <a:rPr lang="en-US" sz="3600" b="1" dirty="0">
                <a:solidFill>
                  <a:schemeClr val="folHlink"/>
                </a:solidFill>
                <a:latin typeface="+mj-lt"/>
              </a:rPr>
              <a:t>Figure </a:t>
            </a:r>
            <a:r>
              <a:rPr lang="en-US" sz="3600" b="1" dirty="0" smtClean="0">
                <a:solidFill>
                  <a:schemeClr val="folHlink"/>
                </a:solidFill>
                <a:latin typeface="+mj-lt"/>
              </a:rPr>
              <a:t>:  </a:t>
            </a:r>
            <a:r>
              <a:rPr lang="en-US" sz="3200" b="1" dirty="0">
                <a:latin typeface="+mj-lt"/>
              </a:rPr>
              <a:t>Minimum and maximum lengths</a:t>
            </a:r>
          </a:p>
        </p:txBody>
      </p:sp>
      <p:pic>
        <p:nvPicPr>
          <p:cNvPr id="18438" name="Picture 6"/>
          <p:cNvPicPr>
            <a:picLocks noChangeAspect="1" noChangeArrowheads="1"/>
          </p:cNvPicPr>
          <p:nvPr/>
        </p:nvPicPr>
        <p:blipFill>
          <a:blip r:embed="rId3" cstate="print"/>
          <a:srcRect/>
          <a:stretch>
            <a:fillRect/>
          </a:stretch>
        </p:blipFill>
        <p:spPr bwMode="auto">
          <a:xfrm>
            <a:off x="228600" y="2057400"/>
            <a:ext cx="8574088"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rrowheads="1"/>
          </p:cNvPicPr>
          <p:nvPr/>
        </p:nvPicPr>
        <p:blipFill>
          <a:blip r:embed="rId2" cstate="print"/>
          <a:srcRect/>
          <a:stretch>
            <a:fillRect/>
          </a:stretch>
        </p:blipFill>
        <p:spPr bwMode="auto">
          <a:xfrm>
            <a:off x="617090" y="1161143"/>
            <a:ext cx="7740545" cy="4785179"/>
          </a:xfrm>
          <a:prstGeom prst="rect">
            <a:avLst/>
          </a:prstGeom>
          <a:noFill/>
          <a:ln w="12700">
            <a:noFill/>
            <a:miter lim="800000"/>
            <a:headEnd/>
            <a:tailEnd/>
          </a:ln>
          <a:effectLst/>
        </p:spPr>
      </p:pic>
      <p:sp>
        <p:nvSpPr>
          <p:cNvPr id="12291" name="Rectangle 3"/>
          <p:cNvSpPr>
            <a:spLocks noChangeArrowheads="1"/>
          </p:cNvSpPr>
          <p:nvPr/>
        </p:nvSpPr>
        <p:spPr bwMode="auto">
          <a:xfrm>
            <a:off x="1371600" y="193524"/>
            <a:ext cx="6400799" cy="643756"/>
          </a:xfrm>
          <a:prstGeom prst="rect">
            <a:avLst/>
          </a:prstGeom>
          <a:noFill/>
          <a:ln w="12700">
            <a:noFill/>
            <a:miter lim="800000"/>
            <a:headEnd/>
            <a:tailEnd/>
          </a:ln>
          <a:effectLst/>
        </p:spPr>
        <p:txBody>
          <a:bodyPr wrap="square" lIns="90479" tIns="44445" rIns="90479" bIns="44445">
            <a:spAutoFit/>
          </a:bodyPr>
          <a:lstStyle/>
          <a:p>
            <a:pPr algn="ctr"/>
            <a:r>
              <a:rPr lang="en-US" sz="3600" b="1" u="sng" dirty="0">
                <a:solidFill>
                  <a:srgbClr val="063DE8"/>
                </a:solidFill>
              </a:rPr>
              <a:t>Redundancy</a:t>
            </a:r>
          </a:p>
        </p:txBody>
      </p:sp>
      <p:sp>
        <p:nvSpPr>
          <p:cNvPr id="4" name="Date Placeholder 3"/>
          <p:cNvSpPr>
            <a:spLocks noGrp="1"/>
          </p:cNvSpPr>
          <p:nvPr>
            <p:ph type="dt" sz="half" idx="10"/>
          </p:nvPr>
        </p:nvSpPr>
        <p:spPr/>
        <p:txBody>
          <a:bodyPr/>
          <a:lstStyle/>
          <a:p>
            <a:fld id="{3D81253D-786C-4AD8-98F2-637FA7C58E75}"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11</a:t>
            </a:fld>
            <a:endParaRPr lang="en-US"/>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
            </a:r>
            <a:br>
              <a:rPr lang="en-US" b="1" u="sng" dirty="0" smtClean="0"/>
            </a:br>
            <a:r>
              <a:rPr lang="en-US" b="1" u="sng" dirty="0" smtClean="0"/>
              <a:t>IEEE Standard 802.4: Token Bus</a:t>
            </a:r>
            <a:r>
              <a:rPr lang="en-US" u="sng" dirty="0" smtClean="0"/>
              <a:t/>
            </a:r>
            <a:br>
              <a:rPr lang="en-US" u="sng" dirty="0" smtClean="0"/>
            </a:br>
            <a:endParaRPr lang="en-US" u="sng" dirty="0"/>
          </a:p>
        </p:txBody>
      </p:sp>
      <p:sp>
        <p:nvSpPr>
          <p:cNvPr id="3" name="Content Placeholder 2"/>
          <p:cNvSpPr>
            <a:spLocks noGrp="1"/>
          </p:cNvSpPr>
          <p:nvPr>
            <p:ph idx="1"/>
          </p:nvPr>
        </p:nvSpPr>
        <p:spPr>
          <a:xfrm>
            <a:off x="457200" y="1371600"/>
            <a:ext cx="8382000" cy="4800600"/>
          </a:xfrm>
        </p:spPr>
        <p:txBody>
          <a:bodyPr>
            <a:normAutofit fontScale="92500" lnSpcReduction="20000"/>
          </a:bodyPr>
          <a:lstStyle/>
          <a:p>
            <a:pPr lvl="0" algn="just"/>
            <a:r>
              <a:rPr lang="en-US" dirty="0" smtClean="0"/>
              <a:t>A linear or tree-shaped bus with N stations.</a:t>
            </a:r>
          </a:p>
          <a:p>
            <a:pPr lvl="0" algn="just"/>
            <a:r>
              <a:rPr lang="en-US" dirty="0" smtClean="0"/>
              <a:t>Stations are organized as a logical ring where each station knows the address of its logical right and left neighbors.</a:t>
            </a:r>
          </a:p>
          <a:p>
            <a:pPr lvl="0" algn="just"/>
            <a:r>
              <a:rPr lang="en-US" dirty="0" smtClean="0"/>
              <a:t>Only the station in possession of a special control packet “token” is allowed to transmit.</a:t>
            </a:r>
          </a:p>
          <a:p>
            <a:pPr lvl="0" algn="just"/>
            <a:r>
              <a:rPr lang="en-US" dirty="0" smtClean="0"/>
              <a:t>Once a station is done transmitting it passes the token to one of its two logical neighbors.</a:t>
            </a:r>
          </a:p>
          <a:p>
            <a:pPr lvl="0" algn="just"/>
            <a:r>
              <a:rPr lang="en-US" dirty="0" smtClean="0"/>
              <a:t>A station in possession of the token and data to transmit passes it on. </a:t>
            </a:r>
          </a:p>
          <a:p>
            <a:pPr lvl="0" algn="just"/>
            <a:r>
              <a:rPr lang="en-US" dirty="0" smtClean="0"/>
              <a:t>Collision-free protocol; no starvation.</a:t>
            </a:r>
          </a:p>
          <a:p>
            <a:pPr algn="just"/>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110</a:t>
            </a:fld>
            <a:endParaRPr lang="en-US"/>
          </a:p>
        </p:txBody>
      </p:sp>
      <p:sp>
        <p:nvSpPr>
          <p:cNvPr id="7" name="Date Placeholder 6"/>
          <p:cNvSpPr>
            <a:spLocks noGrp="1"/>
          </p:cNvSpPr>
          <p:nvPr>
            <p:ph type="dt" sz="half" idx="10"/>
          </p:nvPr>
        </p:nvSpPr>
        <p:spPr/>
        <p:txBody>
          <a:bodyPr/>
          <a:lstStyle/>
          <a:p>
            <a:fld id="{41CCD05A-27BC-4D06-84FB-78C790B5CA42}" type="datetime1">
              <a:rPr lang="en-US" smtClean="0"/>
              <a:pPr/>
              <a:t>7/15/2018</a:t>
            </a:fld>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u="sng" dirty="0" smtClean="0"/>
              <a:t>Token Bus</a:t>
            </a:r>
            <a:endParaRPr lang="en-US" dirty="0"/>
          </a:p>
        </p:txBody>
      </p:sp>
      <p:sp>
        <p:nvSpPr>
          <p:cNvPr id="4" name="Date Placeholder 3"/>
          <p:cNvSpPr>
            <a:spLocks noGrp="1"/>
          </p:cNvSpPr>
          <p:nvPr>
            <p:ph type="dt" sz="half" idx="10"/>
          </p:nvPr>
        </p:nvSpPr>
        <p:spPr/>
        <p:txBody>
          <a:bodyPr/>
          <a:lstStyle/>
          <a:p>
            <a:fld id="{F8C6D002-727D-481C-923F-7F1B5BF26A2F}" type="datetime1">
              <a:rPr lang="en-US" smtClean="0"/>
              <a:pPr/>
              <a:t>7/15/2018</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111</a:t>
            </a:fld>
            <a:endParaRPr lang="en-US"/>
          </a:p>
        </p:txBody>
      </p:sp>
      <p:pic>
        <p:nvPicPr>
          <p:cNvPr id="65538" name="Picture 2"/>
          <p:cNvPicPr>
            <a:picLocks noGrp="1" noChangeAspect="1" noChangeArrowheads="1"/>
          </p:cNvPicPr>
          <p:nvPr>
            <p:ph idx="1"/>
          </p:nvPr>
        </p:nvPicPr>
        <p:blipFill>
          <a:blip r:embed="rId2" cstate="print">
            <a:duotone>
              <a:schemeClr val="accent1">
                <a:shade val="45000"/>
                <a:satMod val="135000"/>
              </a:schemeClr>
              <a:prstClr val="white"/>
            </a:duotone>
            <a:lum contrast="49000"/>
          </a:blip>
          <a:srcRect/>
          <a:stretch>
            <a:fillRect/>
          </a:stretch>
        </p:blipFill>
        <p:spPr bwMode="auto">
          <a:xfrm>
            <a:off x="284315" y="1371600"/>
            <a:ext cx="8668894"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u="sng" dirty="0" smtClean="0"/>
              <a:t>Token Bus</a:t>
            </a:r>
            <a:endParaRPr lang="en-US" dirty="0"/>
          </a:p>
        </p:txBody>
      </p:sp>
      <p:sp>
        <p:nvSpPr>
          <p:cNvPr id="4" name="Date Placeholder 3"/>
          <p:cNvSpPr>
            <a:spLocks noGrp="1"/>
          </p:cNvSpPr>
          <p:nvPr>
            <p:ph type="dt" sz="half" idx="10"/>
          </p:nvPr>
        </p:nvSpPr>
        <p:spPr/>
        <p:txBody>
          <a:bodyPr/>
          <a:lstStyle/>
          <a:p>
            <a:fld id="{F8C6D002-727D-481C-923F-7F1B5BF26A2F}" type="datetime1">
              <a:rPr lang="en-US" smtClean="0"/>
              <a:pPr/>
              <a:t>7/15/2018</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112</a:t>
            </a:fld>
            <a:endParaRPr lang="en-US"/>
          </a:p>
        </p:txBody>
      </p:sp>
      <p:pic>
        <p:nvPicPr>
          <p:cNvPr id="66562" name="Picture 2"/>
          <p:cNvPicPr>
            <a:picLocks noGrp="1" noChangeAspect="1" noChangeArrowheads="1"/>
          </p:cNvPicPr>
          <p:nvPr>
            <p:ph idx="1"/>
          </p:nvPr>
        </p:nvPicPr>
        <p:blipFill>
          <a:blip r:embed="rId2" cstate="print">
            <a:duotone>
              <a:schemeClr val="accent1">
                <a:shade val="45000"/>
                <a:satMod val="135000"/>
              </a:schemeClr>
              <a:prstClr val="white"/>
            </a:duotone>
            <a:lum contrast="46000"/>
          </a:blip>
          <a:srcRect/>
          <a:stretch>
            <a:fillRect/>
          </a:stretch>
        </p:blipFill>
        <p:spPr bwMode="auto">
          <a:xfrm>
            <a:off x="762000" y="1295400"/>
            <a:ext cx="7848600" cy="49986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u="sng" dirty="0" smtClean="0"/>
              <a:t>Token Bus</a:t>
            </a:r>
            <a:endParaRPr lang="en-US" b="1" u="sng" dirty="0"/>
          </a:p>
        </p:txBody>
      </p:sp>
      <p:sp>
        <p:nvSpPr>
          <p:cNvPr id="4" name="Date Placeholder 3"/>
          <p:cNvSpPr>
            <a:spLocks noGrp="1"/>
          </p:cNvSpPr>
          <p:nvPr>
            <p:ph type="dt" sz="half" idx="10"/>
          </p:nvPr>
        </p:nvSpPr>
        <p:spPr/>
        <p:txBody>
          <a:bodyPr/>
          <a:lstStyle/>
          <a:p>
            <a:fld id="{F8C6D002-727D-481C-923F-7F1B5BF26A2F}" type="datetime1">
              <a:rPr lang="en-US" smtClean="0"/>
              <a:pPr/>
              <a:t>7/15/2018</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113</a:t>
            </a:fld>
            <a:endParaRPr lang="en-US"/>
          </a:p>
        </p:txBody>
      </p:sp>
      <p:pic>
        <p:nvPicPr>
          <p:cNvPr id="67586" name="Picture 2"/>
          <p:cNvPicPr>
            <a:picLocks noGrp="1" noChangeAspect="1" noChangeArrowheads="1"/>
          </p:cNvPicPr>
          <p:nvPr>
            <p:ph idx="1"/>
          </p:nvPr>
        </p:nvPicPr>
        <p:blipFill>
          <a:blip r:embed="rId2" cstate="print">
            <a:duotone>
              <a:schemeClr val="accent1">
                <a:shade val="45000"/>
                <a:satMod val="135000"/>
              </a:schemeClr>
              <a:prstClr val="white"/>
            </a:duotone>
            <a:lum contrast="47000"/>
          </a:blip>
          <a:srcRect/>
          <a:stretch>
            <a:fillRect/>
          </a:stretch>
        </p:blipFill>
        <p:spPr bwMode="auto">
          <a:xfrm>
            <a:off x="381001" y="1504312"/>
            <a:ext cx="8564200" cy="48202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
            </a:r>
            <a:br>
              <a:rPr lang="en-US" b="1" u="sng" dirty="0" smtClean="0"/>
            </a:br>
            <a:r>
              <a:rPr lang="en-US" b="1" u="sng" dirty="0" smtClean="0"/>
              <a:t>Token Bus………</a:t>
            </a:r>
            <a:r>
              <a:rPr lang="en-US" u="sng" dirty="0" smtClean="0"/>
              <a:t/>
            </a:r>
            <a:br>
              <a:rPr lang="en-US" u="sng" dirty="0" smtClean="0"/>
            </a:br>
            <a:endParaRPr lang="en-US" u="sng" dirty="0"/>
          </a:p>
        </p:txBody>
      </p:sp>
      <p:pic>
        <p:nvPicPr>
          <p:cNvPr id="6" name="Content Placeholder 5"/>
          <p:cNvPicPr>
            <a:picLocks noGrp="1"/>
          </p:cNvPicPr>
          <p:nvPr>
            <p:ph idx="1"/>
          </p:nvPr>
        </p:nvPicPr>
        <p:blipFill>
          <a:blip r:embed="rId2" cstate="print"/>
          <a:srcRect/>
          <a:stretch>
            <a:fillRect/>
          </a:stretch>
        </p:blipFill>
        <p:spPr bwMode="auto">
          <a:xfrm>
            <a:off x="685800" y="1676400"/>
            <a:ext cx="7696200" cy="4572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114</a:t>
            </a:fld>
            <a:endParaRPr lang="en-US"/>
          </a:p>
        </p:txBody>
      </p:sp>
      <p:sp>
        <p:nvSpPr>
          <p:cNvPr id="8" name="Date Placeholder 7"/>
          <p:cNvSpPr>
            <a:spLocks noGrp="1"/>
          </p:cNvSpPr>
          <p:nvPr>
            <p:ph type="dt" sz="half" idx="10"/>
          </p:nvPr>
        </p:nvSpPr>
        <p:spPr/>
        <p:txBody>
          <a:bodyPr/>
          <a:lstStyle/>
          <a:p>
            <a:fld id="{968997C7-825D-4A89-84D8-B6DD0FD1EE37}" type="datetime1">
              <a:rPr lang="en-US" smtClean="0"/>
              <a:pPr/>
              <a:t>7/15/2018</a:t>
            </a:fld>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Frame Format of Bus</a:t>
            </a:r>
            <a:endParaRPr lang="en-US" b="1" u="sng" dirty="0"/>
          </a:p>
        </p:txBody>
      </p:sp>
      <p:pic>
        <p:nvPicPr>
          <p:cNvPr id="6" name="Content Placeholder 5"/>
          <p:cNvPicPr>
            <a:picLocks noGrp="1"/>
          </p:cNvPicPr>
          <p:nvPr>
            <p:ph idx="1"/>
          </p:nvPr>
        </p:nvPicPr>
        <p:blipFill>
          <a:blip r:embed="rId2" cstate="print"/>
          <a:srcRect/>
          <a:stretch>
            <a:fillRect/>
          </a:stretch>
        </p:blipFill>
        <p:spPr bwMode="auto">
          <a:xfrm>
            <a:off x="457200" y="1752600"/>
            <a:ext cx="8229600" cy="40386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806C5000-025F-431B-8AF5-9CF013102D8F}" type="slidenum">
              <a:rPr lang="en-US" smtClean="0"/>
              <a:pPr/>
              <a:t>115</a:t>
            </a:fld>
            <a:endParaRPr lang="en-US"/>
          </a:p>
        </p:txBody>
      </p:sp>
      <p:sp>
        <p:nvSpPr>
          <p:cNvPr id="8" name="Date Placeholder 7"/>
          <p:cNvSpPr>
            <a:spLocks noGrp="1"/>
          </p:cNvSpPr>
          <p:nvPr>
            <p:ph type="dt" sz="half" idx="10"/>
          </p:nvPr>
        </p:nvSpPr>
        <p:spPr/>
        <p:txBody>
          <a:bodyPr/>
          <a:lstStyle/>
          <a:p>
            <a:fld id="{2271FCB1-5894-40F6-91EE-6AAFAE2EBC5C}" type="datetime1">
              <a:rPr lang="en-US" smtClean="0"/>
              <a:pPr/>
              <a:t>7/15/2018</a:t>
            </a:fld>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382000" cy="6172200"/>
          </a:xfrm>
        </p:spPr>
        <p:txBody>
          <a:bodyPr>
            <a:normAutofit fontScale="92500" lnSpcReduction="10000"/>
          </a:bodyPr>
          <a:lstStyle/>
          <a:p>
            <a:pPr lvl="0" algn="just"/>
            <a:r>
              <a:rPr lang="en-US" dirty="0" smtClean="0"/>
              <a:t>The IEEE 802.4 is a popular standard for the bus based token passing LANs. </a:t>
            </a:r>
          </a:p>
          <a:p>
            <a:pPr lvl="0" algn="just"/>
            <a:r>
              <a:rPr lang="en-US" dirty="0" smtClean="0"/>
              <a:t>In a token bus LAN, the physical media is a bus and a logical ring as shown in the figure is created. </a:t>
            </a:r>
          </a:p>
          <a:p>
            <a:pPr algn="just"/>
            <a:r>
              <a:rPr lang="en-US" altLang="zh-TW" dirty="0" smtClean="0">
                <a:ea typeface="新細明體" pitchFamily="18" charset="-120"/>
              </a:rPr>
              <a:t>Physically, it is a Bus network. Logically, it is a Ring network Stations are organized as a circular doubly-linked list</a:t>
            </a:r>
          </a:p>
          <a:p>
            <a:pPr algn="just"/>
            <a:r>
              <a:rPr lang="en-US" dirty="0" smtClean="0"/>
              <a:t>The token is passed from one user to other in a sequence, decided in the logical ring. </a:t>
            </a:r>
          </a:p>
          <a:p>
            <a:pPr lvl="0" algn="just"/>
            <a:r>
              <a:rPr lang="en-US" dirty="0" smtClean="0"/>
              <a:t>The </a:t>
            </a:r>
            <a:r>
              <a:rPr lang="en-US" b="1" dirty="0" smtClean="0"/>
              <a:t>preamble</a:t>
            </a:r>
            <a:r>
              <a:rPr lang="en-US" dirty="0" smtClean="0"/>
              <a:t> is used to synchronize the receiver’s clock.</a:t>
            </a:r>
          </a:p>
          <a:p>
            <a:pPr lvl="0" algn="just"/>
            <a:r>
              <a:rPr lang="en-US" dirty="0" smtClean="0"/>
              <a:t>The </a:t>
            </a:r>
            <a:r>
              <a:rPr lang="en-US" b="1" dirty="0" smtClean="0"/>
              <a:t>start</a:t>
            </a:r>
            <a:r>
              <a:rPr lang="en-US" dirty="0" smtClean="0"/>
              <a:t> and </a:t>
            </a:r>
            <a:r>
              <a:rPr lang="en-US" b="1" dirty="0" smtClean="0"/>
              <a:t>end delimiter</a:t>
            </a:r>
            <a:r>
              <a:rPr lang="en-US" dirty="0" smtClean="0"/>
              <a:t> fields are used to mark the frame boundaries. </a:t>
            </a:r>
          </a:p>
          <a:p>
            <a:pPr algn="just"/>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116</a:t>
            </a:fld>
            <a:endParaRPr lang="en-US"/>
          </a:p>
        </p:txBody>
      </p:sp>
      <p:sp>
        <p:nvSpPr>
          <p:cNvPr id="7" name="Date Placeholder 6"/>
          <p:cNvSpPr>
            <a:spLocks noGrp="1"/>
          </p:cNvSpPr>
          <p:nvPr>
            <p:ph type="dt" sz="half" idx="10"/>
          </p:nvPr>
        </p:nvSpPr>
        <p:spPr/>
        <p:txBody>
          <a:bodyPr/>
          <a:lstStyle/>
          <a:p>
            <a:fld id="{E76E259C-A11A-49BC-A54A-63349FF0FA77}" type="datetime1">
              <a:rPr lang="en-US" smtClean="0"/>
              <a:pPr/>
              <a:t>7/15/2018</a:t>
            </a:fld>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Token Bus…..</a:t>
            </a:r>
            <a:endParaRPr lang="en-US" b="1" u="sng" dirty="0"/>
          </a:p>
        </p:txBody>
      </p:sp>
      <p:sp>
        <p:nvSpPr>
          <p:cNvPr id="3" name="Content Placeholder 2"/>
          <p:cNvSpPr>
            <a:spLocks noGrp="1"/>
          </p:cNvSpPr>
          <p:nvPr>
            <p:ph idx="1"/>
          </p:nvPr>
        </p:nvSpPr>
        <p:spPr>
          <a:xfrm>
            <a:off x="457200" y="1371600"/>
            <a:ext cx="8382000" cy="4953000"/>
          </a:xfrm>
        </p:spPr>
        <p:txBody>
          <a:bodyPr>
            <a:noAutofit/>
          </a:bodyPr>
          <a:lstStyle/>
          <a:p>
            <a:pPr lvl="0" algn="just"/>
            <a:r>
              <a:rPr lang="en-US" sz="2800" dirty="0" smtClean="0"/>
              <a:t>The frame control field is used to distinguish data frames from control frames.</a:t>
            </a:r>
          </a:p>
          <a:p>
            <a:pPr lvl="0" algn="just"/>
            <a:r>
              <a:rPr lang="en-US" sz="2800" dirty="0" smtClean="0"/>
              <a:t>For data frames, it carries the frame’s priority.</a:t>
            </a:r>
          </a:p>
          <a:p>
            <a:pPr lvl="0" algn="just"/>
            <a:r>
              <a:rPr lang="en-US" sz="2800" dirty="0" smtClean="0"/>
              <a:t>The token bus defines four priority classes-0, 2, 4 and 6 for traffic, with 0 the lowest and 6 the highest. </a:t>
            </a:r>
          </a:p>
          <a:p>
            <a:pPr lvl="0" algn="just"/>
            <a:r>
              <a:rPr lang="en-US" sz="2800" dirty="0" smtClean="0"/>
              <a:t>The data field may be up to 8182 bytes long when 2 bytes addresses are used and 8174 bytes when 6 bytes used.</a:t>
            </a:r>
          </a:p>
          <a:p>
            <a:pPr lvl="0" algn="just"/>
            <a:r>
              <a:rPr lang="en-US" sz="2800" dirty="0" smtClean="0"/>
              <a:t>The checksum is used to detect the errors in the frames.</a:t>
            </a:r>
          </a:p>
          <a:p>
            <a:pPr lvl="0" algn="just">
              <a:buNone/>
            </a:pPr>
            <a:r>
              <a:rPr lang="en-US" sz="2800" dirty="0" smtClean="0"/>
              <a:t> </a:t>
            </a:r>
          </a:p>
          <a:p>
            <a:pPr algn="just"/>
            <a:endParaRPr lang="en-US" sz="2800"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117</a:t>
            </a:fld>
            <a:endParaRPr lang="en-US"/>
          </a:p>
        </p:txBody>
      </p:sp>
      <p:sp>
        <p:nvSpPr>
          <p:cNvPr id="7" name="Date Placeholder 6"/>
          <p:cNvSpPr>
            <a:spLocks noGrp="1"/>
          </p:cNvSpPr>
          <p:nvPr>
            <p:ph type="dt" sz="half" idx="10"/>
          </p:nvPr>
        </p:nvSpPr>
        <p:spPr/>
        <p:txBody>
          <a:bodyPr/>
          <a:lstStyle/>
          <a:p>
            <a:fld id="{16CE3A9D-AA51-4082-AFA6-2CD28114161E}" type="datetime1">
              <a:rPr lang="en-US" smtClean="0"/>
              <a:pPr/>
              <a:t>7/15/2018</a:t>
            </a:fld>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6"/>
          <p:cNvSpPr txBox="1">
            <a:spLocks noChangeArrowheads="1"/>
          </p:cNvSpPr>
          <p:nvPr/>
        </p:nvSpPr>
        <p:spPr bwMode="auto">
          <a:xfrm>
            <a:off x="914400" y="381000"/>
            <a:ext cx="7467600" cy="584775"/>
          </a:xfrm>
          <a:prstGeom prst="rect">
            <a:avLst/>
          </a:prstGeom>
          <a:noFill/>
          <a:ln w="9525">
            <a:noFill/>
            <a:miter lim="800000"/>
            <a:headEnd/>
            <a:tailEnd/>
          </a:ln>
        </p:spPr>
        <p:txBody>
          <a:bodyPr wrap="square">
            <a:spAutoFit/>
          </a:bodyPr>
          <a:lstStyle/>
          <a:p>
            <a:pPr algn="ctr"/>
            <a:r>
              <a:rPr lang="en-US" sz="3200" b="1" u="sng" dirty="0"/>
              <a:t>A Token Bus Network</a:t>
            </a:r>
          </a:p>
        </p:txBody>
      </p:sp>
      <p:pic>
        <p:nvPicPr>
          <p:cNvPr id="4099" name="Picture 7"/>
          <p:cNvPicPr>
            <a:picLocks noChangeAspect="1" noChangeArrowheads="1"/>
          </p:cNvPicPr>
          <p:nvPr/>
        </p:nvPicPr>
        <p:blipFill>
          <a:blip r:embed="rId2" cstate="print"/>
          <a:srcRect/>
          <a:stretch>
            <a:fillRect/>
          </a:stretch>
        </p:blipFill>
        <p:spPr bwMode="auto">
          <a:xfrm>
            <a:off x="990600" y="1524000"/>
            <a:ext cx="7148512" cy="48006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06C5000-025F-431B-8AF5-9CF013102D8F}" type="slidenum">
              <a:rPr lang="en-US" smtClean="0"/>
              <a:pPr/>
              <a:t>118</a:t>
            </a:fld>
            <a:endParaRPr lang="en-US"/>
          </a:p>
        </p:txBody>
      </p:sp>
      <p:sp>
        <p:nvSpPr>
          <p:cNvPr id="6" name="Date Placeholder 5"/>
          <p:cNvSpPr>
            <a:spLocks noGrp="1"/>
          </p:cNvSpPr>
          <p:nvPr>
            <p:ph type="dt" sz="half" idx="10"/>
          </p:nvPr>
        </p:nvSpPr>
        <p:spPr/>
        <p:txBody>
          <a:bodyPr/>
          <a:lstStyle/>
          <a:p>
            <a:fld id="{C5EAA6BD-59BF-404D-ACB8-9669F336F443}" type="datetime1">
              <a:rPr lang="en-US" smtClean="0"/>
              <a:pPr/>
              <a:t>7/15/2018</a:t>
            </a:fld>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944562"/>
          </a:xfrm>
        </p:spPr>
        <p:txBody>
          <a:bodyPr/>
          <a:lstStyle/>
          <a:p>
            <a:r>
              <a:rPr lang="en-US" b="1" u="sng" dirty="0" smtClean="0"/>
              <a:t>Token Bus control frames</a:t>
            </a:r>
            <a:endParaRPr lang="en-US" b="1" u="sng" dirty="0"/>
          </a:p>
        </p:txBody>
      </p:sp>
      <p:pic>
        <p:nvPicPr>
          <p:cNvPr id="40962" name="Picture 2"/>
          <p:cNvPicPr>
            <a:picLocks noGrp="1" noChangeAspect="1" noChangeArrowheads="1"/>
          </p:cNvPicPr>
          <p:nvPr>
            <p:ph idx="1"/>
          </p:nvPr>
        </p:nvPicPr>
        <p:blipFill>
          <a:blip r:embed="rId2" cstate="print"/>
          <a:srcRect/>
          <a:stretch>
            <a:fillRect/>
          </a:stretch>
        </p:blipFill>
        <p:spPr bwMode="auto">
          <a:xfrm>
            <a:off x="457200" y="1447800"/>
            <a:ext cx="8229600" cy="4953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119</a:t>
            </a:fld>
            <a:endParaRPr lang="en-US"/>
          </a:p>
        </p:txBody>
      </p:sp>
      <p:sp>
        <p:nvSpPr>
          <p:cNvPr id="8" name="Date Placeholder 7"/>
          <p:cNvSpPr>
            <a:spLocks noGrp="1"/>
          </p:cNvSpPr>
          <p:nvPr>
            <p:ph type="dt" sz="half" idx="10"/>
          </p:nvPr>
        </p:nvSpPr>
        <p:spPr/>
        <p:txBody>
          <a:bodyPr/>
          <a:lstStyle/>
          <a:p>
            <a:fld id="{6126890D-0B53-47F6-8230-F848A1FC6359}" type="datetime1">
              <a:rPr lang="en-US" smtClean="0"/>
              <a:pPr/>
              <a:t>7/15/2018</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Error detection techniques:</a:t>
            </a:r>
            <a:endParaRPr lang="en-US" b="1" u="sng" dirty="0"/>
          </a:p>
        </p:txBody>
      </p:sp>
      <p:sp>
        <p:nvSpPr>
          <p:cNvPr id="4" name="Rectangle 3"/>
          <p:cNvSpPr/>
          <p:nvPr/>
        </p:nvSpPr>
        <p:spPr>
          <a:xfrm>
            <a:off x="1066800" y="1676400"/>
            <a:ext cx="7086600" cy="2862322"/>
          </a:xfrm>
          <a:prstGeom prst="rect">
            <a:avLst/>
          </a:prstGeom>
        </p:spPr>
        <p:txBody>
          <a:bodyPr wrap="square">
            <a:spAutoFit/>
          </a:bodyPr>
          <a:lstStyle/>
          <a:p>
            <a:r>
              <a:rPr lang="en-US" sz="3600" dirty="0" smtClean="0"/>
              <a:t>Popular techniques are:</a:t>
            </a:r>
          </a:p>
          <a:p>
            <a:r>
              <a:rPr lang="en-US" sz="3600" dirty="0" smtClean="0"/>
              <a:t>1.Simple Parity check</a:t>
            </a:r>
          </a:p>
          <a:p>
            <a:r>
              <a:rPr lang="en-US" sz="3600" dirty="0" smtClean="0"/>
              <a:t>2.Two-dimensional Parity check</a:t>
            </a:r>
          </a:p>
          <a:p>
            <a:r>
              <a:rPr lang="en-US" sz="3600" dirty="0" smtClean="0"/>
              <a:t>3.Checksum</a:t>
            </a:r>
          </a:p>
          <a:p>
            <a:r>
              <a:rPr lang="en-US" sz="3600" dirty="0" smtClean="0"/>
              <a:t>4.Cyclic redundancy check</a:t>
            </a:r>
            <a:endParaRPr lang="en-US" sz="3600" dirty="0"/>
          </a:p>
        </p:txBody>
      </p:sp>
      <p:sp>
        <p:nvSpPr>
          <p:cNvPr id="5" name="Date Placeholder 4"/>
          <p:cNvSpPr>
            <a:spLocks noGrp="1"/>
          </p:cNvSpPr>
          <p:nvPr>
            <p:ph type="dt" sz="half" idx="10"/>
          </p:nvPr>
        </p:nvSpPr>
        <p:spPr/>
        <p:txBody>
          <a:bodyPr/>
          <a:lstStyle/>
          <a:p>
            <a:fld id="{3DA071AC-1F47-447C-A69A-F3EA96570E4F}"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12</a:t>
            </a:fld>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sng" dirty="0" smtClean="0"/>
              <a:t/>
            </a:r>
            <a:br>
              <a:rPr lang="en-US" b="1" u="sng" dirty="0" smtClean="0"/>
            </a:br>
            <a:r>
              <a:rPr lang="en-US" b="1" u="sng" dirty="0" smtClean="0"/>
              <a:t>Token Passing</a:t>
            </a:r>
            <a:br>
              <a:rPr lang="en-US" b="1" u="sng" dirty="0" smtClean="0"/>
            </a:br>
            <a:endParaRPr lang="en-US" b="1" u="sng" dirty="0"/>
          </a:p>
        </p:txBody>
      </p:sp>
      <p:sp>
        <p:nvSpPr>
          <p:cNvPr id="3" name="Content Placeholder 2"/>
          <p:cNvSpPr>
            <a:spLocks noGrp="1"/>
          </p:cNvSpPr>
          <p:nvPr>
            <p:ph idx="1"/>
          </p:nvPr>
        </p:nvSpPr>
        <p:spPr>
          <a:xfrm>
            <a:off x="457200" y="1143000"/>
            <a:ext cx="8229600" cy="5334000"/>
          </a:xfrm>
        </p:spPr>
        <p:txBody>
          <a:bodyPr>
            <a:normAutofit fontScale="85000" lnSpcReduction="20000"/>
          </a:bodyPr>
          <a:lstStyle/>
          <a:p>
            <a:r>
              <a:rPr lang="en-US" dirty="0" smtClean="0"/>
              <a:t>In the token-passing method, the stations in a network are organized in a logical ring.</a:t>
            </a:r>
          </a:p>
          <a:p>
            <a:r>
              <a:rPr lang="en-US" dirty="0" smtClean="0"/>
              <a:t>For each station, there is a </a:t>
            </a:r>
            <a:r>
              <a:rPr lang="en-US" i="1" dirty="0" smtClean="0">
                <a:solidFill>
                  <a:srgbClr val="FF0000"/>
                </a:solidFill>
              </a:rPr>
              <a:t>predecessor </a:t>
            </a:r>
            <a:r>
              <a:rPr lang="en-US" i="1" dirty="0" smtClean="0"/>
              <a:t>and a </a:t>
            </a:r>
            <a:r>
              <a:rPr lang="en-US" i="1" dirty="0" smtClean="0">
                <a:solidFill>
                  <a:srgbClr val="FF0000"/>
                </a:solidFill>
              </a:rPr>
              <a:t>successor. </a:t>
            </a:r>
          </a:p>
          <a:p>
            <a:r>
              <a:rPr lang="en-US" i="1" dirty="0" smtClean="0"/>
              <a:t>The predecessor </a:t>
            </a:r>
            <a:r>
              <a:rPr lang="en-US" dirty="0" smtClean="0"/>
              <a:t>is the station which is logically before the station in the ring; </a:t>
            </a:r>
          </a:p>
          <a:p>
            <a:r>
              <a:rPr lang="en-US" dirty="0" smtClean="0"/>
              <a:t>Successor is the station which is after the station in the ring. </a:t>
            </a:r>
          </a:p>
          <a:p>
            <a:r>
              <a:rPr lang="en-US" dirty="0" smtClean="0"/>
              <a:t>The current station is the one that is accessing the channel now. </a:t>
            </a:r>
          </a:p>
          <a:p>
            <a:r>
              <a:rPr lang="en-US" dirty="0" smtClean="0"/>
              <a:t>The right to this access has been passed from the predecessor to the current station. </a:t>
            </a:r>
          </a:p>
          <a:p>
            <a:r>
              <a:rPr lang="en-US" dirty="0" smtClean="0"/>
              <a:t>The right will be passed to the successor when the current station has no more data to send.</a:t>
            </a:r>
            <a:endParaRPr lang="en-US" dirty="0"/>
          </a:p>
        </p:txBody>
      </p:sp>
      <p:sp>
        <p:nvSpPr>
          <p:cNvPr id="4" name="Date Placeholder 3"/>
          <p:cNvSpPr>
            <a:spLocks noGrp="1"/>
          </p:cNvSpPr>
          <p:nvPr>
            <p:ph type="dt" sz="half" idx="10"/>
          </p:nvPr>
        </p:nvSpPr>
        <p:spPr/>
        <p:txBody>
          <a:bodyPr/>
          <a:lstStyle/>
          <a:p>
            <a:fld id="{F8C6D002-727D-481C-923F-7F1B5BF26A2F}" type="datetime1">
              <a:rPr lang="en-US" smtClean="0"/>
              <a:pPr/>
              <a:t>7/15/2018</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120</a:t>
            </a:fld>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791200"/>
          </a:xfrm>
        </p:spPr>
        <p:txBody>
          <a:bodyPr>
            <a:normAutofit fontScale="85000" lnSpcReduction="10000"/>
          </a:bodyPr>
          <a:lstStyle/>
          <a:p>
            <a:r>
              <a:rPr lang="en-US" dirty="0" smtClean="0"/>
              <a:t>In this method, a </a:t>
            </a:r>
            <a:r>
              <a:rPr lang="en-US" dirty="0" smtClean="0">
                <a:solidFill>
                  <a:srgbClr val="FF0000"/>
                </a:solidFill>
              </a:rPr>
              <a:t>special packet called a token </a:t>
            </a:r>
            <a:r>
              <a:rPr lang="en-US" dirty="0" smtClean="0"/>
              <a:t>circulates through the ring Or in round robin manner.</a:t>
            </a:r>
          </a:p>
          <a:p>
            <a:r>
              <a:rPr lang="en-US" dirty="0" smtClean="0"/>
              <a:t>The possession of the token gives the station the right to access the channel and send its data.</a:t>
            </a:r>
          </a:p>
          <a:p>
            <a:r>
              <a:rPr lang="en-US" dirty="0" smtClean="0"/>
              <a:t>When a station has some data to send, it waits until it receives the token from its predecessor.</a:t>
            </a:r>
          </a:p>
          <a:p>
            <a:r>
              <a:rPr lang="en-US" dirty="0" smtClean="0"/>
              <a:t>It then holds the token and sends its data. When the station has no more data to send, it releases the token, passing it to the next logical station in the ring.</a:t>
            </a:r>
          </a:p>
          <a:p>
            <a:r>
              <a:rPr lang="en-US" dirty="0" smtClean="0"/>
              <a:t> The station cannot send data until it receives the token again in the next round. </a:t>
            </a:r>
          </a:p>
          <a:p>
            <a:r>
              <a:rPr lang="en-US" dirty="0" smtClean="0"/>
              <a:t>In this process, when a station receives the token and has no data to send, it just passes the </a:t>
            </a:r>
            <a:r>
              <a:rPr lang="en-US" dirty="0" smtClean="0"/>
              <a:t>token</a:t>
            </a:r>
            <a:r>
              <a:rPr lang="en-US" dirty="0" smtClean="0"/>
              <a:t> </a:t>
            </a:r>
            <a:r>
              <a:rPr lang="en-US" dirty="0" smtClean="0"/>
              <a:t>to the next station.</a:t>
            </a:r>
            <a:endParaRPr lang="en-US" dirty="0"/>
          </a:p>
        </p:txBody>
      </p:sp>
      <p:sp>
        <p:nvSpPr>
          <p:cNvPr id="4" name="Date Placeholder 3"/>
          <p:cNvSpPr>
            <a:spLocks noGrp="1"/>
          </p:cNvSpPr>
          <p:nvPr>
            <p:ph type="dt" sz="half" idx="10"/>
          </p:nvPr>
        </p:nvSpPr>
        <p:spPr/>
        <p:txBody>
          <a:bodyPr/>
          <a:lstStyle/>
          <a:p>
            <a:fld id="{F8C6D002-727D-481C-923F-7F1B5BF26A2F}" type="datetime1">
              <a:rPr lang="en-US" smtClean="0"/>
              <a:pPr/>
              <a:t>7/15/2018</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121</a:t>
            </a:fld>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b="1" u="sng" dirty="0" smtClean="0"/>
              <a:t>Logical ring and physical topology in token-passing access method</a:t>
            </a:r>
            <a:endParaRPr lang="en-US" b="1" u="sng" dirty="0"/>
          </a:p>
        </p:txBody>
      </p:sp>
      <p:sp>
        <p:nvSpPr>
          <p:cNvPr id="4" name="Date Placeholder 3"/>
          <p:cNvSpPr>
            <a:spLocks noGrp="1"/>
          </p:cNvSpPr>
          <p:nvPr>
            <p:ph type="dt" sz="half" idx="10"/>
          </p:nvPr>
        </p:nvSpPr>
        <p:spPr/>
        <p:txBody>
          <a:bodyPr/>
          <a:lstStyle/>
          <a:p>
            <a:fld id="{F8C6D002-727D-481C-923F-7F1B5BF26A2F}" type="datetime1">
              <a:rPr lang="en-US" smtClean="0"/>
              <a:pPr/>
              <a:t>7/15/2018</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122</a:t>
            </a:fld>
            <a:endParaRPr lang="en-US"/>
          </a:p>
        </p:txBody>
      </p:sp>
      <p:pic>
        <p:nvPicPr>
          <p:cNvPr id="64514" name="Picture 2"/>
          <p:cNvPicPr>
            <a:picLocks noGrp="1" noChangeAspect="1" noChangeArrowheads="1"/>
          </p:cNvPicPr>
          <p:nvPr>
            <p:ph idx="1"/>
          </p:nvPr>
        </p:nvPicPr>
        <p:blipFill>
          <a:blip r:embed="rId2" cstate="print"/>
          <a:srcRect/>
          <a:stretch>
            <a:fillRect/>
          </a:stretch>
        </p:blipFill>
        <p:spPr bwMode="auto">
          <a:xfrm>
            <a:off x="685800" y="1525712"/>
            <a:ext cx="7848600" cy="48307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rrowheads="1"/>
          </p:cNvPicPr>
          <p:nvPr/>
        </p:nvPicPr>
        <p:blipFill>
          <a:blip r:embed="rId2" cstate="print"/>
          <a:srcRect/>
          <a:stretch>
            <a:fillRect/>
          </a:stretch>
        </p:blipFill>
        <p:spPr bwMode="auto">
          <a:xfrm>
            <a:off x="1822450" y="877888"/>
            <a:ext cx="5624513" cy="5330825"/>
          </a:xfrm>
          <a:prstGeom prst="rect">
            <a:avLst/>
          </a:prstGeom>
          <a:noFill/>
          <a:ln w="12700">
            <a:noFill/>
            <a:miter lim="800000"/>
            <a:headEnd/>
            <a:tailEnd/>
          </a:ln>
          <a:effectLst/>
        </p:spPr>
      </p:pic>
      <p:sp>
        <p:nvSpPr>
          <p:cNvPr id="4102" name="Rectangle 6"/>
          <p:cNvSpPr>
            <a:spLocks noChangeArrowheads="1"/>
          </p:cNvSpPr>
          <p:nvPr/>
        </p:nvSpPr>
        <p:spPr bwMode="auto">
          <a:xfrm>
            <a:off x="3255963" y="41275"/>
            <a:ext cx="2711450" cy="588963"/>
          </a:xfrm>
          <a:prstGeom prst="rect">
            <a:avLst/>
          </a:prstGeom>
          <a:noFill/>
          <a:ln w="12700">
            <a:noFill/>
            <a:miter lim="800000"/>
            <a:headEnd/>
            <a:tailEnd/>
          </a:ln>
          <a:effectLst/>
        </p:spPr>
        <p:txBody>
          <a:bodyPr wrap="none" lIns="90488" tIns="44450" rIns="90488" bIns="44450">
            <a:spAutoFit/>
          </a:bodyPr>
          <a:lstStyle/>
          <a:p>
            <a:r>
              <a:rPr lang="en-US" sz="3200" b="1">
                <a:solidFill>
                  <a:srgbClr val="063DE8"/>
                </a:solidFill>
              </a:rPr>
              <a:t>Token Passing</a:t>
            </a:r>
          </a:p>
        </p:txBody>
      </p:sp>
      <p:sp>
        <p:nvSpPr>
          <p:cNvPr id="8" name="Slide Number Placeholder 7"/>
          <p:cNvSpPr>
            <a:spLocks noGrp="1"/>
          </p:cNvSpPr>
          <p:nvPr>
            <p:ph type="sldNum" sz="quarter" idx="12"/>
          </p:nvPr>
        </p:nvSpPr>
        <p:spPr/>
        <p:txBody>
          <a:bodyPr/>
          <a:lstStyle/>
          <a:p>
            <a:fld id="{806C5000-025F-431B-8AF5-9CF013102D8F}" type="slidenum">
              <a:rPr lang="en-US" smtClean="0"/>
              <a:pPr/>
              <a:t>123</a:t>
            </a:fld>
            <a:endParaRPr lang="en-US"/>
          </a:p>
        </p:txBody>
      </p:sp>
      <p:sp>
        <p:nvSpPr>
          <p:cNvPr id="9" name="Date Placeholder 8"/>
          <p:cNvSpPr>
            <a:spLocks noGrp="1"/>
          </p:cNvSpPr>
          <p:nvPr>
            <p:ph type="dt" sz="half" idx="10"/>
          </p:nvPr>
        </p:nvSpPr>
        <p:spPr/>
        <p:txBody>
          <a:bodyPr/>
          <a:lstStyle/>
          <a:p>
            <a:fld id="{BB4629F1-AD6B-4F3E-B05A-683E7D192996}" type="datetime1">
              <a:rPr lang="en-US" smtClean="0"/>
              <a:pPr/>
              <a:t>7/15/2018</a:t>
            </a:fld>
            <a:endParaRPr lang="en-US"/>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1752600" y="931863"/>
            <a:ext cx="5624513" cy="5386387"/>
          </a:xfrm>
          <a:prstGeom prst="rect">
            <a:avLst/>
          </a:prstGeom>
          <a:noFill/>
          <a:ln w="12700">
            <a:noFill/>
            <a:miter lim="800000"/>
            <a:headEnd/>
            <a:tailEnd/>
          </a:ln>
          <a:effectLst/>
        </p:spPr>
      </p:pic>
      <p:sp>
        <p:nvSpPr>
          <p:cNvPr id="5126" name="Rectangle 6"/>
          <p:cNvSpPr>
            <a:spLocks noChangeArrowheads="1"/>
          </p:cNvSpPr>
          <p:nvPr/>
        </p:nvSpPr>
        <p:spPr bwMode="auto">
          <a:xfrm>
            <a:off x="3255963" y="41275"/>
            <a:ext cx="2711450" cy="588963"/>
          </a:xfrm>
          <a:prstGeom prst="rect">
            <a:avLst/>
          </a:prstGeom>
          <a:noFill/>
          <a:ln w="12700">
            <a:noFill/>
            <a:miter lim="800000"/>
            <a:headEnd/>
            <a:tailEnd/>
          </a:ln>
          <a:effectLst/>
        </p:spPr>
        <p:txBody>
          <a:bodyPr wrap="none" lIns="90488" tIns="44450" rIns="90488" bIns="44450">
            <a:spAutoFit/>
          </a:bodyPr>
          <a:lstStyle/>
          <a:p>
            <a:r>
              <a:rPr lang="en-US" sz="3200" b="1">
                <a:solidFill>
                  <a:srgbClr val="063DE8"/>
                </a:solidFill>
              </a:rPr>
              <a:t>Token Passing</a:t>
            </a:r>
          </a:p>
        </p:txBody>
      </p:sp>
      <p:sp>
        <p:nvSpPr>
          <p:cNvPr id="8" name="Slide Number Placeholder 7"/>
          <p:cNvSpPr>
            <a:spLocks noGrp="1"/>
          </p:cNvSpPr>
          <p:nvPr>
            <p:ph type="sldNum" sz="quarter" idx="12"/>
          </p:nvPr>
        </p:nvSpPr>
        <p:spPr/>
        <p:txBody>
          <a:bodyPr/>
          <a:lstStyle/>
          <a:p>
            <a:fld id="{806C5000-025F-431B-8AF5-9CF013102D8F}" type="slidenum">
              <a:rPr lang="en-US" smtClean="0"/>
              <a:pPr/>
              <a:t>124</a:t>
            </a:fld>
            <a:endParaRPr lang="en-US"/>
          </a:p>
        </p:txBody>
      </p:sp>
      <p:sp>
        <p:nvSpPr>
          <p:cNvPr id="9" name="Date Placeholder 8"/>
          <p:cNvSpPr>
            <a:spLocks noGrp="1"/>
          </p:cNvSpPr>
          <p:nvPr>
            <p:ph type="dt" sz="half" idx="10"/>
          </p:nvPr>
        </p:nvSpPr>
        <p:spPr/>
        <p:txBody>
          <a:bodyPr/>
          <a:lstStyle/>
          <a:p>
            <a:fld id="{3F23DB79-E401-4329-A424-A94DE95B1D43}" type="datetime1">
              <a:rPr lang="en-US" smtClean="0"/>
              <a:pPr/>
              <a:t>7/15/2018</a:t>
            </a:fld>
            <a:endParaRPr lang="en-US"/>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a:blip r:embed="rId2" cstate="print"/>
          <a:srcRect/>
          <a:stretch>
            <a:fillRect/>
          </a:stretch>
        </p:blipFill>
        <p:spPr bwMode="auto">
          <a:xfrm>
            <a:off x="1630363" y="739775"/>
            <a:ext cx="5868987" cy="5491163"/>
          </a:xfrm>
          <a:prstGeom prst="rect">
            <a:avLst/>
          </a:prstGeom>
          <a:noFill/>
          <a:ln w="12700">
            <a:noFill/>
            <a:miter lim="800000"/>
            <a:headEnd/>
            <a:tailEnd/>
          </a:ln>
          <a:effectLst/>
        </p:spPr>
      </p:pic>
      <p:sp>
        <p:nvSpPr>
          <p:cNvPr id="6150" name="Rectangle 6"/>
          <p:cNvSpPr>
            <a:spLocks noChangeArrowheads="1"/>
          </p:cNvSpPr>
          <p:nvPr/>
        </p:nvSpPr>
        <p:spPr bwMode="auto">
          <a:xfrm>
            <a:off x="3255963" y="41275"/>
            <a:ext cx="2711450" cy="588963"/>
          </a:xfrm>
          <a:prstGeom prst="rect">
            <a:avLst/>
          </a:prstGeom>
          <a:noFill/>
          <a:ln w="12700">
            <a:noFill/>
            <a:miter lim="800000"/>
            <a:headEnd/>
            <a:tailEnd/>
          </a:ln>
          <a:effectLst/>
        </p:spPr>
        <p:txBody>
          <a:bodyPr wrap="none" lIns="90488" tIns="44450" rIns="90488" bIns="44450">
            <a:spAutoFit/>
          </a:bodyPr>
          <a:lstStyle/>
          <a:p>
            <a:r>
              <a:rPr lang="en-US" sz="3200" b="1">
                <a:solidFill>
                  <a:srgbClr val="063DE8"/>
                </a:solidFill>
              </a:rPr>
              <a:t>Token Passing</a:t>
            </a:r>
          </a:p>
        </p:txBody>
      </p:sp>
      <p:sp>
        <p:nvSpPr>
          <p:cNvPr id="8" name="Slide Number Placeholder 7"/>
          <p:cNvSpPr>
            <a:spLocks noGrp="1"/>
          </p:cNvSpPr>
          <p:nvPr>
            <p:ph type="sldNum" sz="quarter" idx="12"/>
          </p:nvPr>
        </p:nvSpPr>
        <p:spPr/>
        <p:txBody>
          <a:bodyPr/>
          <a:lstStyle/>
          <a:p>
            <a:fld id="{806C5000-025F-431B-8AF5-9CF013102D8F}" type="slidenum">
              <a:rPr lang="en-US" smtClean="0"/>
              <a:pPr/>
              <a:t>125</a:t>
            </a:fld>
            <a:endParaRPr lang="en-US"/>
          </a:p>
        </p:txBody>
      </p:sp>
      <p:sp>
        <p:nvSpPr>
          <p:cNvPr id="9" name="Date Placeholder 8"/>
          <p:cNvSpPr>
            <a:spLocks noGrp="1"/>
          </p:cNvSpPr>
          <p:nvPr>
            <p:ph type="dt" sz="half" idx="10"/>
          </p:nvPr>
        </p:nvSpPr>
        <p:spPr/>
        <p:txBody>
          <a:bodyPr/>
          <a:lstStyle/>
          <a:p>
            <a:fld id="{41449488-A465-43B7-B204-A64C82723749}" type="datetime1">
              <a:rPr lang="en-US" smtClean="0"/>
              <a:pPr/>
              <a:t>7/15/2018</a:t>
            </a:fld>
            <a:endParaRPr lang="en-US"/>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cstate="print"/>
          <a:srcRect/>
          <a:stretch>
            <a:fillRect/>
          </a:stretch>
        </p:blipFill>
        <p:spPr bwMode="auto">
          <a:xfrm>
            <a:off x="1758950" y="787400"/>
            <a:ext cx="5624513" cy="5394325"/>
          </a:xfrm>
          <a:prstGeom prst="rect">
            <a:avLst/>
          </a:prstGeom>
          <a:noFill/>
          <a:ln w="12700">
            <a:noFill/>
            <a:miter lim="800000"/>
            <a:headEnd/>
            <a:tailEnd/>
          </a:ln>
          <a:effectLst/>
        </p:spPr>
      </p:pic>
      <p:sp>
        <p:nvSpPr>
          <p:cNvPr id="7174" name="Rectangle 6"/>
          <p:cNvSpPr>
            <a:spLocks noChangeArrowheads="1"/>
          </p:cNvSpPr>
          <p:nvPr/>
        </p:nvSpPr>
        <p:spPr bwMode="auto">
          <a:xfrm>
            <a:off x="3255963" y="41275"/>
            <a:ext cx="2711450" cy="588963"/>
          </a:xfrm>
          <a:prstGeom prst="rect">
            <a:avLst/>
          </a:prstGeom>
          <a:noFill/>
          <a:ln w="12700">
            <a:noFill/>
            <a:miter lim="800000"/>
            <a:headEnd/>
            <a:tailEnd/>
          </a:ln>
          <a:effectLst/>
        </p:spPr>
        <p:txBody>
          <a:bodyPr wrap="none" lIns="90488" tIns="44450" rIns="90488" bIns="44450">
            <a:spAutoFit/>
          </a:bodyPr>
          <a:lstStyle/>
          <a:p>
            <a:r>
              <a:rPr lang="en-US" sz="3200" b="1">
                <a:solidFill>
                  <a:srgbClr val="063DE8"/>
                </a:solidFill>
              </a:rPr>
              <a:t>Token Passing</a:t>
            </a:r>
          </a:p>
        </p:txBody>
      </p:sp>
      <p:sp>
        <p:nvSpPr>
          <p:cNvPr id="8" name="Slide Number Placeholder 7"/>
          <p:cNvSpPr>
            <a:spLocks noGrp="1"/>
          </p:cNvSpPr>
          <p:nvPr>
            <p:ph type="sldNum" sz="quarter" idx="12"/>
          </p:nvPr>
        </p:nvSpPr>
        <p:spPr/>
        <p:txBody>
          <a:bodyPr/>
          <a:lstStyle/>
          <a:p>
            <a:fld id="{806C5000-025F-431B-8AF5-9CF013102D8F}" type="slidenum">
              <a:rPr lang="en-US" smtClean="0"/>
              <a:pPr/>
              <a:t>126</a:t>
            </a:fld>
            <a:endParaRPr lang="en-US"/>
          </a:p>
        </p:txBody>
      </p:sp>
      <p:sp>
        <p:nvSpPr>
          <p:cNvPr id="9" name="Date Placeholder 8"/>
          <p:cNvSpPr>
            <a:spLocks noGrp="1"/>
          </p:cNvSpPr>
          <p:nvPr>
            <p:ph type="dt" sz="half" idx="10"/>
          </p:nvPr>
        </p:nvSpPr>
        <p:spPr/>
        <p:txBody>
          <a:bodyPr/>
          <a:lstStyle/>
          <a:p>
            <a:fld id="{9E807241-6472-424C-948C-D91A0272C5D8}" type="datetime1">
              <a:rPr lang="en-US" smtClean="0"/>
              <a:pPr/>
              <a:t>7/15/2018</a:t>
            </a:fld>
            <a:endParaRPr lang="en-US"/>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Grp="1" noChangeAspect="1" noChangeArrowheads="1"/>
          </p:cNvPicPr>
          <p:nvPr>
            <p:ph idx="1"/>
          </p:nvPr>
        </p:nvPicPr>
        <p:blipFill>
          <a:blip r:embed="rId2" cstate="print"/>
          <a:srcRect/>
          <a:stretch>
            <a:fillRect/>
          </a:stretch>
        </p:blipFill>
        <p:spPr bwMode="auto">
          <a:xfrm>
            <a:off x="381000" y="533400"/>
            <a:ext cx="8458199" cy="5562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127</a:t>
            </a:fld>
            <a:endParaRPr lang="en-US"/>
          </a:p>
        </p:txBody>
      </p:sp>
      <p:sp>
        <p:nvSpPr>
          <p:cNvPr id="8" name="Date Placeholder 7"/>
          <p:cNvSpPr>
            <a:spLocks noGrp="1"/>
          </p:cNvSpPr>
          <p:nvPr>
            <p:ph type="dt" sz="half" idx="10"/>
          </p:nvPr>
        </p:nvSpPr>
        <p:spPr/>
        <p:txBody>
          <a:bodyPr/>
          <a:lstStyle/>
          <a:p>
            <a:fld id="{D39C28EC-7F7A-4DF6-A1E1-A4E6D173FED5}" type="datetime1">
              <a:rPr lang="en-US" smtClean="0"/>
              <a:pPr/>
              <a:t>7/15/2018</a:t>
            </a:fld>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Token Ring</a:t>
            </a:r>
            <a:endParaRPr lang="en-US" b="1" u="sng" dirty="0"/>
          </a:p>
        </p:txBody>
      </p:sp>
      <p:pic>
        <p:nvPicPr>
          <p:cNvPr id="41988" name="Picture 4"/>
          <p:cNvPicPr>
            <a:picLocks noGrp="1" noChangeAspect="1" noChangeArrowheads="1"/>
          </p:cNvPicPr>
          <p:nvPr>
            <p:ph idx="1"/>
          </p:nvPr>
        </p:nvPicPr>
        <p:blipFill>
          <a:blip r:embed="rId2" cstate="print"/>
          <a:srcRect/>
          <a:stretch>
            <a:fillRect/>
          </a:stretch>
        </p:blipFill>
        <p:spPr bwMode="auto">
          <a:xfrm>
            <a:off x="1752600" y="1600200"/>
            <a:ext cx="5714999" cy="4667932"/>
          </a:xfrm>
          <a:prstGeom prst="rect">
            <a:avLst/>
          </a:prstGeom>
          <a:noFill/>
          <a:ln w="9525">
            <a:noFill/>
            <a:miter lim="800000"/>
            <a:headEnd/>
            <a:tailEnd/>
          </a:ln>
          <a:effectLst/>
        </p:spPr>
      </p:pic>
      <p:sp>
        <p:nvSpPr>
          <p:cNvPr id="16" name="Slide Number Placeholder 15"/>
          <p:cNvSpPr>
            <a:spLocks noGrp="1"/>
          </p:cNvSpPr>
          <p:nvPr>
            <p:ph type="sldNum" sz="quarter" idx="12"/>
          </p:nvPr>
        </p:nvSpPr>
        <p:spPr/>
        <p:txBody>
          <a:bodyPr/>
          <a:lstStyle/>
          <a:p>
            <a:fld id="{806C5000-025F-431B-8AF5-9CF013102D8F}" type="slidenum">
              <a:rPr lang="en-US" smtClean="0"/>
              <a:pPr/>
              <a:t>128</a:t>
            </a:fld>
            <a:endParaRPr lang="en-US"/>
          </a:p>
        </p:txBody>
      </p:sp>
      <p:sp>
        <p:nvSpPr>
          <p:cNvPr id="17" name="Date Placeholder 16"/>
          <p:cNvSpPr>
            <a:spLocks noGrp="1"/>
          </p:cNvSpPr>
          <p:nvPr>
            <p:ph type="dt" sz="half" idx="10"/>
          </p:nvPr>
        </p:nvSpPr>
        <p:spPr/>
        <p:txBody>
          <a:bodyPr/>
          <a:lstStyle/>
          <a:p>
            <a:fld id="{F492CDE1-ABE0-4769-BB2E-0DBB164EC5B7}" type="datetime1">
              <a:rPr lang="en-US" smtClean="0"/>
              <a:pPr/>
              <a:t>7/15/2018</a:t>
            </a:fld>
            <a:endParaRPr 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925762"/>
          </a:xfrm>
        </p:spPr>
        <p:txBody>
          <a:bodyPr/>
          <a:lstStyle/>
          <a:p>
            <a:endParaRPr lang="en-US" dirty="0"/>
          </a:p>
        </p:txBody>
      </p:sp>
      <p:pic>
        <p:nvPicPr>
          <p:cNvPr id="43010" name="Picture 2"/>
          <p:cNvPicPr>
            <a:picLocks noGrp="1" noChangeAspect="1" noChangeArrowheads="1"/>
          </p:cNvPicPr>
          <p:nvPr>
            <p:ph idx="1"/>
          </p:nvPr>
        </p:nvPicPr>
        <p:blipFill>
          <a:blip r:embed="rId3" cstate="print">
            <a:duotone>
              <a:schemeClr val="accent1">
                <a:shade val="45000"/>
                <a:satMod val="135000"/>
              </a:schemeClr>
              <a:prstClr val="white"/>
            </a:duotone>
            <a:lum contrast="47000"/>
          </a:blip>
          <a:srcRect/>
          <a:stretch>
            <a:fillRect/>
          </a:stretch>
        </p:blipFill>
        <p:spPr bwMode="auto">
          <a:xfrm>
            <a:off x="457200" y="3200400"/>
            <a:ext cx="8382000" cy="3095625"/>
          </a:xfrm>
          <a:prstGeom prst="rect">
            <a:avLst/>
          </a:prstGeom>
          <a:noFill/>
          <a:ln w="9525">
            <a:noFill/>
            <a:miter lim="800000"/>
            <a:headEnd/>
            <a:tailEnd/>
          </a:ln>
          <a:effectLst/>
        </p:spPr>
      </p:pic>
      <p:pic>
        <p:nvPicPr>
          <p:cNvPr id="8" name="Picture 3"/>
          <p:cNvPicPr>
            <a:picLocks noGrp="1" noChangeAspect="1" noChangeArrowheads="1"/>
          </p:cNvPicPr>
          <p:nvPr>
            <p:ph idx="1"/>
          </p:nvPr>
        </p:nvPicPr>
        <p:blipFill>
          <a:blip r:embed="rId4" cstate="print">
            <a:duotone>
              <a:schemeClr val="accent1">
                <a:shade val="45000"/>
                <a:satMod val="135000"/>
              </a:schemeClr>
              <a:prstClr val="white"/>
            </a:duotone>
            <a:lum contrast="46000"/>
          </a:blip>
          <a:srcRect/>
          <a:stretch>
            <a:fillRect/>
          </a:stretch>
        </p:blipFill>
        <p:spPr bwMode="auto">
          <a:xfrm>
            <a:off x="457200" y="304800"/>
            <a:ext cx="8382000" cy="2895599"/>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806C5000-025F-431B-8AF5-9CF013102D8F}" type="slidenum">
              <a:rPr lang="en-US" smtClean="0"/>
              <a:pPr/>
              <a:t>129</a:t>
            </a:fld>
            <a:endParaRPr lang="en-US"/>
          </a:p>
        </p:txBody>
      </p:sp>
      <p:sp>
        <p:nvSpPr>
          <p:cNvPr id="10" name="Date Placeholder 9"/>
          <p:cNvSpPr>
            <a:spLocks noGrp="1"/>
          </p:cNvSpPr>
          <p:nvPr>
            <p:ph type="dt" sz="half" idx="10"/>
          </p:nvPr>
        </p:nvSpPr>
        <p:spPr/>
        <p:txBody>
          <a:bodyPr/>
          <a:lstStyle/>
          <a:p>
            <a:fld id="{94643503-1B54-42BD-B46C-FED22012B158}" type="datetime1">
              <a:rPr lang="en-US" smtClean="0"/>
              <a:pPr/>
              <a:t>7/15/2018</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b="1" u="sng" dirty="0" smtClean="0"/>
              <a:t>(1) Parity Checking:</a:t>
            </a:r>
          </a:p>
        </p:txBody>
      </p:sp>
      <p:sp>
        <p:nvSpPr>
          <p:cNvPr id="7171" name="Content Placeholder 2"/>
          <p:cNvSpPr>
            <a:spLocks noGrp="1"/>
          </p:cNvSpPr>
          <p:nvPr>
            <p:ph idx="1"/>
          </p:nvPr>
        </p:nvSpPr>
        <p:spPr/>
        <p:txBody>
          <a:bodyPr/>
          <a:lstStyle/>
          <a:p>
            <a:pPr lvl="1"/>
            <a:r>
              <a:rPr lang="en-US" dirty="0" smtClean="0">
                <a:latin typeface="Tahoma" pitchFamily="34" charset="0"/>
              </a:rPr>
              <a:t>Simple or Two Dimensional</a:t>
            </a:r>
            <a:endParaRPr lang="en-US" dirty="0" smtClean="0"/>
          </a:p>
          <a:p>
            <a:pPr lvl="1" algn="just"/>
            <a:r>
              <a:rPr lang="en-US" dirty="0" smtClean="0">
                <a:latin typeface="Tahoma" pitchFamily="34" charset="0"/>
              </a:rPr>
              <a:t>In parity check, a parity bit is added to every data unit so that the total number of 1s is even or odd.</a:t>
            </a:r>
          </a:p>
          <a:p>
            <a:pPr lvl="1" algn="just"/>
            <a:endParaRPr lang="en-GB" dirty="0" smtClean="0">
              <a:latin typeface="Tahoma" pitchFamily="34" charset="0"/>
            </a:endParaRPr>
          </a:p>
        </p:txBody>
      </p:sp>
      <p:sp>
        <p:nvSpPr>
          <p:cNvPr id="4" name="Date Placeholder 3"/>
          <p:cNvSpPr>
            <a:spLocks noGrp="1"/>
          </p:cNvSpPr>
          <p:nvPr>
            <p:ph type="dt" sz="half" idx="10"/>
          </p:nvPr>
        </p:nvSpPr>
        <p:spPr/>
        <p:txBody>
          <a:bodyPr/>
          <a:lstStyle/>
          <a:p>
            <a:fld id="{30348EB8-393B-40AB-8431-BB414C1A6DDD}"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13</a:t>
            </a:fld>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dirty="0"/>
          </a:p>
        </p:txBody>
      </p:sp>
      <p:sp>
        <p:nvSpPr>
          <p:cNvPr id="10" name="Text Placeholder 9"/>
          <p:cNvSpPr>
            <a:spLocks noGrp="1"/>
          </p:cNvSpPr>
          <p:nvPr>
            <p:ph type="body" idx="1"/>
          </p:nvPr>
        </p:nvSpPr>
        <p:spPr>
          <a:xfrm>
            <a:off x="722313" y="762001"/>
            <a:ext cx="7772400" cy="2743199"/>
          </a:xfrm>
        </p:spPr>
        <p:txBody>
          <a:bodyPr/>
          <a:lstStyle/>
          <a:p>
            <a:endParaRPr lang="en-US" dirty="0"/>
          </a:p>
        </p:txBody>
      </p:sp>
      <p:pic>
        <p:nvPicPr>
          <p:cNvPr id="44034" name="Picture 2"/>
          <p:cNvPicPr>
            <a:picLocks noGrp="1" noChangeAspect="1" noChangeArrowheads="1"/>
          </p:cNvPicPr>
          <p:nvPr>
            <p:ph idx="4294967295"/>
          </p:nvPr>
        </p:nvPicPr>
        <p:blipFill>
          <a:blip r:embed="rId2" cstate="print">
            <a:duotone>
              <a:schemeClr val="accent1">
                <a:shade val="45000"/>
                <a:satMod val="135000"/>
              </a:schemeClr>
              <a:prstClr val="white"/>
            </a:duotone>
            <a:lum contrast="46000"/>
          </a:blip>
          <a:srcRect/>
          <a:stretch>
            <a:fillRect/>
          </a:stretch>
        </p:blipFill>
        <p:spPr bwMode="auto">
          <a:xfrm>
            <a:off x="685800" y="304800"/>
            <a:ext cx="7848600" cy="3124200"/>
          </a:xfrm>
          <a:prstGeom prst="rect">
            <a:avLst/>
          </a:prstGeom>
          <a:noFill/>
          <a:ln w="9525">
            <a:noFill/>
            <a:miter lim="800000"/>
            <a:headEnd/>
            <a:tailEnd/>
          </a:ln>
          <a:effectLst/>
        </p:spPr>
      </p:pic>
      <p:pic>
        <p:nvPicPr>
          <p:cNvPr id="44035" name="Picture 3"/>
          <p:cNvPicPr>
            <a:picLocks noChangeAspect="1" noChangeArrowheads="1"/>
          </p:cNvPicPr>
          <p:nvPr/>
        </p:nvPicPr>
        <p:blipFill>
          <a:blip r:embed="rId3" cstate="print">
            <a:duotone>
              <a:schemeClr val="accent1">
                <a:shade val="45000"/>
                <a:satMod val="135000"/>
              </a:schemeClr>
              <a:prstClr val="white"/>
            </a:duotone>
            <a:lum contrast="48000"/>
          </a:blip>
          <a:srcRect/>
          <a:stretch>
            <a:fillRect/>
          </a:stretch>
        </p:blipFill>
        <p:spPr bwMode="auto">
          <a:xfrm>
            <a:off x="685800" y="3352800"/>
            <a:ext cx="7848600" cy="3048000"/>
          </a:xfrm>
          <a:prstGeom prst="rect">
            <a:avLst/>
          </a:prstGeom>
          <a:noFill/>
          <a:ln w="9525">
            <a:noFill/>
            <a:miter lim="800000"/>
            <a:headEnd/>
            <a:tailEnd/>
          </a:ln>
          <a:effectLst/>
        </p:spPr>
      </p:pic>
      <p:sp>
        <p:nvSpPr>
          <p:cNvPr id="12" name="Slide Number Placeholder 11"/>
          <p:cNvSpPr>
            <a:spLocks noGrp="1"/>
          </p:cNvSpPr>
          <p:nvPr>
            <p:ph type="sldNum" sz="quarter" idx="12"/>
          </p:nvPr>
        </p:nvSpPr>
        <p:spPr/>
        <p:txBody>
          <a:bodyPr/>
          <a:lstStyle/>
          <a:p>
            <a:fld id="{806C5000-025F-431B-8AF5-9CF013102D8F}" type="slidenum">
              <a:rPr lang="en-US" smtClean="0"/>
              <a:pPr/>
              <a:t>130</a:t>
            </a:fld>
            <a:endParaRPr lang="en-US"/>
          </a:p>
        </p:txBody>
      </p:sp>
      <p:sp>
        <p:nvSpPr>
          <p:cNvPr id="13" name="Date Placeholder 12"/>
          <p:cNvSpPr>
            <a:spLocks noGrp="1"/>
          </p:cNvSpPr>
          <p:nvPr>
            <p:ph type="dt" sz="half" idx="10"/>
          </p:nvPr>
        </p:nvSpPr>
        <p:spPr/>
        <p:txBody>
          <a:bodyPr/>
          <a:lstStyle/>
          <a:p>
            <a:fld id="{510A76E2-BEB8-4406-B117-F8ACDF7D8508}" type="datetime1">
              <a:rPr lang="en-US" smtClean="0"/>
              <a:pPr/>
              <a:t>7/15/2018</a:t>
            </a:fld>
            <a:endParaRPr 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duotone>
              <a:schemeClr val="accent1">
                <a:shade val="45000"/>
                <a:satMod val="135000"/>
              </a:schemeClr>
              <a:prstClr val="white"/>
            </a:duotone>
            <a:lum contrast="47000"/>
          </a:blip>
          <a:srcRect/>
          <a:stretch>
            <a:fillRect/>
          </a:stretch>
        </p:blipFill>
        <p:spPr bwMode="auto">
          <a:xfrm>
            <a:off x="609599" y="1143000"/>
            <a:ext cx="8276979" cy="4724400"/>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806C5000-025F-431B-8AF5-9CF013102D8F}" type="slidenum">
              <a:rPr lang="en-US" smtClean="0"/>
              <a:pPr/>
              <a:t>131</a:t>
            </a:fld>
            <a:endParaRPr lang="en-US"/>
          </a:p>
        </p:txBody>
      </p:sp>
      <p:sp>
        <p:nvSpPr>
          <p:cNvPr id="10" name="Date Placeholder 9"/>
          <p:cNvSpPr>
            <a:spLocks noGrp="1"/>
          </p:cNvSpPr>
          <p:nvPr>
            <p:ph type="dt" sz="half" idx="10"/>
          </p:nvPr>
        </p:nvSpPr>
        <p:spPr/>
        <p:txBody>
          <a:bodyPr/>
          <a:lstStyle/>
          <a:p>
            <a:fld id="{52FAEA91-3DCE-428E-AA4E-9ECBB993BDF8}" type="datetime1">
              <a:rPr lang="en-US" smtClean="0"/>
              <a:pPr/>
              <a:t>7/15/2018</a:t>
            </a:fld>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1"/>
          </p:nvPr>
        </p:nvPicPr>
        <p:blipFill>
          <a:blip r:embed="rId2" cstate="print">
            <a:duotone>
              <a:schemeClr val="accent1">
                <a:shade val="45000"/>
                <a:satMod val="135000"/>
              </a:schemeClr>
              <a:prstClr val="white"/>
            </a:duotone>
            <a:lum contrast="46000"/>
          </a:blip>
          <a:srcRect/>
          <a:stretch>
            <a:fillRect/>
          </a:stretch>
        </p:blipFill>
        <p:spPr bwMode="auto">
          <a:xfrm>
            <a:off x="609600" y="575696"/>
            <a:ext cx="8453431" cy="5550467"/>
          </a:xfrm>
          <a:prstGeom prst="rect">
            <a:avLst/>
          </a:prstGeom>
          <a:blipFill>
            <a:blip r:embed="rId3" cstate="print">
              <a:duotone>
                <a:schemeClr val="accent1">
                  <a:shade val="45000"/>
                  <a:satMod val="135000"/>
                </a:schemeClr>
                <a:prstClr val="white"/>
              </a:duotone>
              <a:lum contrast="46000"/>
            </a:blip>
            <a:tile tx="0" ty="0" sx="100000" sy="100000" flip="none" algn="tl"/>
          </a:blipFill>
          <a:ln w="9525">
            <a:noFill/>
            <a:miter lim="800000"/>
            <a:headEnd/>
            <a:tailEnd/>
          </a:ln>
          <a:effectLst/>
        </p:spPr>
      </p:pic>
      <p:sp>
        <p:nvSpPr>
          <p:cNvPr id="9" name="Slide Number Placeholder 8"/>
          <p:cNvSpPr>
            <a:spLocks noGrp="1"/>
          </p:cNvSpPr>
          <p:nvPr>
            <p:ph type="sldNum" sz="quarter" idx="12"/>
          </p:nvPr>
        </p:nvSpPr>
        <p:spPr/>
        <p:txBody>
          <a:bodyPr/>
          <a:lstStyle/>
          <a:p>
            <a:fld id="{806C5000-025F-431B-8AF5-9CF013102D8F}" type="slidenum">
              <a:rPr lang="en-US" smtClean="0"/>
              <a:pPr/>
              <a:t>132</a:t>
            </a:fld>
            <a:endParaRPr lang="en-US"/>
          </a:p>
        </p:txBody>
      </p:sp>
      <p:sp>
        <p:nvSpPr>
          <p:cNvPr id="10" name="Date Placeholder 9"/>
          <p:cNvSpPr>
            <a:spLocks noGrp="1"/>
          </p:cNvSpPr>
          <p:nvPr>
            <p:ph type="dt" sz="half" idx="10"/>
          </p:nvPr>
        </p:nvSpPr>
        <p:spPr/>
        <p:txBody>
          <a:bodyPr/>
          <a:lstStyle/>
          <a:p>
            <a:fld id="{076A60BC-23F8-4E84-9B81-CDDE305ABEF7}" type="datetime1">
              <a:rPr lang="en-US" smtClean="0"/>
              <a:pPr/>
              <a:t>7/15/2018</a:t>
            </a:fld>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304800" y="1295400"/>
          <a:ext cx="8689975" cy="5029200"/>
        </p:xfrm>
        <a:graphic>
          <a:graphicData uri="http://schemas.openxmlformats.org/presentationml/2006/ole">
            <p:oleObj spid="_x0000_s1026" name="Slide" r:id="rId4" imgW="4533840" imgH="3390840" progId="PowerPoint.Slide.8">
              <p:embed/>
            </p:oleObj>
          </a:graphicData>
        </a:graphic>
      </p:graphicFrame>
      <p:sp>
        <p:nvSpPr>
          <p:cNvPr id="3078" name="Rectangle 6"/>
          <p:cNvSpPr>
            <a:spLocks noChangeArrowheads="1"/>
          </p:cNvSpPr>
          <p:nvPr/>
        </p:nvSpPr>
        <p:spPr bwMode="auto">
          <a:xfrm>
            <a:off x="609600" y="228600"/>
            <a:ext cx="8229600" cy="914400"/>
          </a:xfrm>
          <a:prstGeom prst="rect">
            <a:avLst/>
          </a:prstGeom>
          <a:noFill/>
          <a:ln w="9525">
            <a:solidFill>
              <a:schemeClr val="bg1"/>
            </a:solidFill>
            <a:miter lim="800000"/>
            <a:headEnd/>
            <a:tailEnd/>
          </a:ln>
          <a:effectLst/>
        </p:spPr>
        <p:txBody>
          <a:bodyPr wrap="none" anchor="ctr"/>
          <a:lstStyle/>
          <a:p>
            <a:r>
              <a:rPr lang="en-US" sz="4000" b="1" u="sng" dirty="0"/>
              <a:t>Token Ring </a:t>
            </a:r>
            <a:r>
              <a:rPr lang="en-US" sz="4000" b="1" u="sng" dirty="0" smtClean="0"/>
              <a:t>Network with </a:t>
            </a:r>
            <a:r>
              <a:rPr lang="en-US" sz="4000" b="1" u="sng" dirty="0"/>
              <a:t>star topology</a:t>
            </a:r>
          </a:p>
        </p:txBody>
      </p:sp>
      <p:sp>
        <p:nvSpPr>
          <p:cNvPr id="10" name="Slide Number Placeholder 9"/>
          <p:cNvSpPr>
            <a:spLocks noGrp="1"/>
          </p:cNvSpPr>
          <p:nvPr>
            <p:ph type="sldNum" sz="quarter" idx="12"/>
          </p:nvPr>
        </p:nvSpPr>
        <p:spPr/>
        <p:txBody>
          <a:bodyPr/>
          <a:lstStyle/>
          <a:p>
            <a:fld id="{806C5000-025F-431B-8AF5-9CF013102D8F}" type="slidenum">
              <a:rPr lang="en-US" smtClean="0"/>
              <a:pPr/>
              <a:t>133</a:t>
            </a:fld>
            <a:endParaRPr lang="en-US"/>
          </a:p>
        </p:txBody>
      </p:sp>
      <p:sp>
        <p:nvSpPr>
          <p:cNvPr id="11" name="Date Placeholder 10"/>
          <p:cNvSpPr>
            <a:spLocks noGrp="1"/>
          </p:cNvSpPr>
          <p:nvPr>
            <p:ph type="dt" sz="half" idx="10"/>
          </p:nvPr>
        </p:nvSpPr>
        <p:spPr/>
        <p:txBody>
          <a:bodyPr/>
          <a:lstStyle/>
          <a:p>
            <a:fld id="{D4A6A5C6-C3A1-42B8-960C-70C863AD1FC4}" type="datetime1">
              <a:rPr lang="en-US" smtClean="0"/>
              <a:pPr/>
              <a:t>7/15/2018</a:t>
            </a:fld>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68362"/>
          </a:xfrm>
        </p:spPr>
        <p:txBody>
          <a:bodyPr>
            <a:normAutofit fontScale="90000"/>
          </a:bodyPr>
          <a:lstStyle/>
          <a:p>
            <a:r>
              <a:rPr lang="en-US" b="1" u="sng" dirty="0" smtClean="0"/>
              <a:t/>
            </a:r>
            <a:br>
              <a:rPr lang="en-US" b="1" u="sng" dirty="0" smtClean="0"/>
            </a:br>
            <a:r>
              <a:rPr lang="en-US" b="1" u="sng" dirty="0" smtClean="0"/>
              <a:t>Wire Center</a:t>
            </a:r>
            <a:br>
              <a:rPr lang="en-US" b="1" u="sng" dirty="0" smtClean="0"/>
            </a:br>
            <a:endParaRPr lang="en-US" b="1" u="sng" dirty="0"/>
          </a:p>
        </p:txBody>
      </p:sp>
      <p:sp>
        <p:nvSpPr>
          <p:cNvPr id="6" name="Content Placeholder 5"/>
          <p:cNvSpPr>
            <a:spLocks noGrp="1"/>
          </p:cNvSpPr>
          <p:nvPr>
            <p:ph idx="1"/>
          </p:nvPr>
        </p:nvSpPr>
        <p:spPr>
          <a:xfrm>
            <a:off x="457200" y="1143000"/>
            <a:ext cx="8229600" cy="5257800"/>
          </a:xfrm>
        </p:spPr>
        <p:txBody>
          <a:bodyPr>
            <a:normAutofit fontScale="77500" lnSpcReduction="20000"/>
          </a:bodyPr>
          <a:lstStyle/>
          <a:p>
            <a:r>
              <a:rPr lang="en-US" dirty="0" smtClean="0"/>
              <a:t>Ring has one difficulty in that all the stations have to be ON for passing the token.</a:t>
            </a:r>
          </a:p>
          <a:p>
            <a:r>
              <a:rPr lang="en-US" dirty="0" smtClean="0"/>
              <a:t> Both physical and logical ring has this difficulty of modifying the ring when one or more stations go down.</a:t>
            </a:r>
          </a:p>
          <a:p>
            <a:r>
              <a:rPr lang="en-US" dirty="0" smtClean="0"/>
              <a:t> The stations should inform about its going OFF. </a:t>
            </a:r>
          </a:p>
          <a:p>
            <a:r>
              <a:rPr lang="en-US" dirty="0" smtClean="0"/>
              <a:t>So addressing is modified accordingly. </a:t>
            </a:r>
          </a:p>
          <a:p>
            <a:r>
              <a:rPr lang="en-US" dirty="0" smtClean="0"/>
              <a:t>In token ring this problem is very elegantly handles using the wire center technique. </a:t>
            </a:r>
          </a:p>
          <a:p>
            <a:r>
              <a:rPr lang="en-US" dirty="0" smtClean="0"/>
              <a:t>Here all the stations are connected to a wire center, where an automatic relay is placed across the lines joining a station. </a:t>
            </a:r>
          </a:p>
          <a:p>
            <a:r>
              <a:rPr lang="en-US" dirty="0" smtClean="0"/>
              <a:t>As soon as the station is OFF, the relay is closed, so the ring formation is not broken.</a:t>
            </a:r>
          </a:p>
          <a:p>
            <a:r>
              <a:rPr lang="en-US" dirty="0" smtClean="0"/>
              <a:t> Thus the token ring has physical star, logical ring topology </a:t>
            </a:r>
            <a:endParaRPr lang="en-US" dirty="0"/>
          </a:p>
        </p:txBody>
      </p:sp>
      <p:sp>
        <p:nvSpPr>
          <p:cNvPr id="7" name="Slide Number Placeholder 6"/>
          <p:cNvSpPr>
            <a:spLocks noGrp="1"/>
          </p:cNvSpPr>
          <p:nvPr>
            <p:ph type="sldNum" sz="quarter" idx="12"/>
          </p:nvPr>
        </p:nvSpPr>
        <p:spPr/>
        <p:txBody>
          <a:bodyPr/>
          <a:lstStyle/>
          <a:p>
            <a:fld id="{806C5000-025F-431B-8AF5-9CF013102D8F}" type="slidenum">
              <a:rPr lang="en-US" smtClean="0"/>
              <a:pPr/>
              <a:t>134</a:t>
            </a:fld>
            <a:endParaRPr lang="en-US"/>
          </a:p>
        </p:txBody>
      </p:sp>
      <p:sp>
        <p:nvSpPr>
          <p:cNvPr id="8" name="Date Placeholder 7"/>
          <p:cNvSpPr>
            <a:spLocks noGrp="1"/>
          </p:cNvSpPr>
          <p:nvPr>
            <p:ph type="dt" sz="half" idx="10"/>
          </p:nvPr>
        </p:nvSpPr>
        <p:spPr/>
        <p:txBody>
          <a:bodyPr/>
          <a:lstStyle/>
          <a:p>
            <a:fld id="{D0088D14-077E-415F-9044-420AD4D1EA91}" type="datetime1">
              <a:rPr lang="en-US" smtClean="0"/>
              <a:pPr/>
              <a:t>7/15/2018</a:t>
            </a:fld>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IEEE 802.5 token ring frame format</a:t>
            </a:r>
            <a:endParaRPr lang="en-US" b="1" u="sng" dirty="0"/>
          </a:p>
        </p:txBody>
      </p:sp>
      <p:pic>
        <p:nvPicPr>
          <p:cNvPr id="47106" name="Picture 2"/>
          <p:cNvPicPr>
            <a:picLocks noGrp="1" noChangeAspect="1" noChangeArrowheads="1"/>
          </p:cNvPicPr>
          <p:nvPr>
            <p:ph idx="1"/>
          </p:nvPr>
        </p:nvPicPr>
        <p:blipFill>
          <a:blip r:embed="rId2" cstate="print"/>
          <a:srcRect/>
          <a:stretch>
            <a:fillRect/>
          </a:stretch>
        </p:blipFill>
        <p:spPr bwMode="auto">
          <a:xfrm>
            <a:off x="609600" y="1600199"/>
            <a:ext cx="7848599" cy="4313734"/>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135</a:t>
            </a:fld>
            <a:endParaRPr lang="en-US"/>
          </a:p>
        </p:txBody>
      </p:sp>
      <p:sp>
        <p:nvSpPr>
          <p:cNvPr id="8" name="Date Placeholder 7"/>
          <p:cNvSpPr>
            <a:spLocks noGrp="1"/>
          </p:cNvSpPr>
          <p:nvPr>
            <p:ph type="dt" sz="half" idx="10"/>
          </p:nvPr>
        </p:nvSpPr>
        <p:spPr/>
        <p:txBody>
          <a:bodyPr/>
          <a:lstStyle/>
          <a:p>
            <a:fld id="{7C909F61-0DE4-4737-87D1-89805A578090}" type="datetime1">
              <a:rPr lang="en-US" smtClean="0"/>
              <a:pPr/>
              <a:t>7/15/2018</a:t>
            </a:fld>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b="1" u="sng" dirty="0" smtClean="0"/>
              <a:t>Frame format….</a:t>
            </a:r>
            <a:endParaRPr lang="en-US" b="1" u="sng" dirty="0"/>
          </a:p>
        </p:txBody>
      </p:sp>
      <p:sp>
        <p:nvSpPr>
          <p:cNvPr id="3" name="Content Placeholder 2"/>
          <p:cNvSpPr>
            <a:spLocks noGrp="1"/>
          </p:cNvSpPr>
          <p:nvPr>
            <p:ph idx="1"/>
          </p:nvPr>
        </p:nvSpPr>
        <p:spPr/>
        <p:txBody>
          <a:bodyPr>
            <a:normAutofit lnSpcReduction="10000"/>
          </a:bodyPr>
          <a:lstStyle/>
          <a:p>
            <a:r>
              <a:rPr lang="en-US" dirty="0" smtClean="0"/>
              <a:t>The </a:t>
            </a:r>
            <a:r>
              <a:rPr lang="en-US" b="1" dirty="0" smtClean="0"/>
              <a:t>starting and ending delimiter </a:t>
            </a:r>
            <a:r>
              <a:rPr lang="en-US" dirty="0" smtClean="0"/>
              <a:t>fields mark the beginning and ending of the frame.</a:t>
            </a:r>
          </a:p>
          <a:p>
            <a:r>
              <a:rPr lang="en-US" dirty="0" smtClean="0"/>
              <a:t> Each contains invalid differential Manchester patterns to distinguish them from data bytes. </a:t>
            </a:r>
          </a:p>
          <a:p>
            <a:r>
              <a:rPr lang="en-US" dirty="0" smtClean="0"/>
              <a:t>The </a:t>
            </a:r>
            <a:r>
              <a:rPr lang="en-US" b="1" dirty="0" smtClean="0"/>
              <a:t>access control </a:t>
            </a:r>
            <a:r>
              <a:rPr lang="en-US" dirty="0" smtClean="0"/>
              <a:t>byte contains the token bit(T), and also the monitoring bits(M), priority bits(P) and reservation bits(R). </a:t>
            </a:r>
          </a:p>
          <a:p>
            <a:r>
              <a:rPr lang="en-US" dirty="0" smtClean="0"/>
              <a:t>The </a:t>
            </a:r>
            <a:r>
              <a:rPr lang="en-US" b="1" dirty="0" smtClean="0"/>
              <a:t>frame control </a:t>
            </a:r>
            <a:r>
              <a:rPr lang="en-US" dirty="0" smtClean="0"/>
              <a:t>byte, distinguishes data frames from various possible control frames. </a:t>
            </a:r>
          </a:p>
        </p:txBody>
      </p:sp>
      <p:sp>
        <p:nvSpPr>
          <p:cNvPr id="6" name="Slide Number Placeholder 5"/>
          <p:cNvSpPr>
            <a:spLocks noGrp="1"/>
          </p:cNvSpPr>
          <p:nvPr>
            <p:ph type="sldNum" sz="quarter" idx="12"/>
          </p:nvPr>
        </p:nvSpPr>
        <p:spPr/>
        <p:txBody>
          <a:bodyPr/>
          <a:lstStyle/>
          <a:p>
            <a:fld id="{806C5000-025F-431B-8AF5-9CF013102D8F}" type="slidenum">
              <a:rPr lang="en-US" smtClean="0"/>
              <a:pPr/>
              <a:t>136</a:t>
            </a:fld>
            <a:endParaRPr lang="en-US"/>
          </a:p>
        </p:txBody>
      </p:sp>
      <p:sp>
        <p:nvSpPr>
          <p:cNvPr id="7" name="Date Placeholder 6"/>
          <p:cNvSpPr>
            <a:spLocks noGrp="1"/>
          </p:cNvSpPr>
          <p:nvPr>
            <p:ph type="dt" sz="half" idx="10"/>
          </p:nvPr>
        </p:nvSpPr>
        <p:spPr/>
        <p:txBody>
          <a:bodyPr/>
          <a:lstStyle/>
          <a:p>
            <a:fld id="{8DAC4E29-9F22-4E4B-93DD-B79F8106D0A1}" type="datetime1">
              <a:rPr lang="en-US" smtClean="0"/>
              <a:pPr/>
              <a:t>7/15/2018</a:t>
            </a:fld>
            <a:endParaRPr 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p:cNvGraphicFramePr>
          <p:nvPr>
            <p:ph idx="1"/>
          </p:nvPr>
        </p:nvGraphicFramePr>
        <p:xfrm>
          <a:off x="1219200" y="1600200"/>
          <a:ext cx="6172200" cy="609600"/>
        </p:xfrm>
        <a:graphic>
          <a:graphicData uri="http://schemas.openxmlformats.org/drawingml/2006/table">
            <a:tbl>
              <a:tblPr firstRow="1" bandRow="1">
                <a:tableStyleId>{5C22544A-7EE6-4342-B048-85BDC9FD1C3A}</a:tableStyleId>
              </a:tblPr>
              <a:tblGrid>
                <a:gridCol w="771525"/>
                <a:gridCol w="771525"/>
                <a:gridCol w="771525"/>
                <a:gridCol w="771525"/>
                <a:gridCol w="771525"/>
                <a:gridCol w="771525"/>
                <a:gridCol w="771525"/>
                <a:gridCol w="771525"/>
              </a:tblGrid>
              <a:tr h="609600">
                <a:tc>
                  <a:txBody>
                    <a:bodyPr/>
                    <a:lstStyle/>
                    <a:p>
                      <a:r>
                        <a:rPr lang="en-US" dirty="0" smtClean="0">
                          <a:solidFill>
                            <a:schemeClr val="tx1"/>
                          </a:solidFill>
                        </a:rPr>
                        <a:t>P</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P</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P</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T</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M</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R</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R</a:t>
                      </a:r>
                      <a:endParaRPr lang="en-US" dirty="0">
                        <a:solidFill>
                          <a:schemeClr val="tx1"/>
                        </a:solidFill>
                      </a:endParaRPr>
                    </a:p>
                  </a:txBody>
                  <a:tcPr>
                    <a:solidFill>
                      <a:schemeClr val="tx2">
                        <a:lumMod val="20000"/>
                        <a:lumOff val="80000"/>
                      </a:schemeClr>
                    </a:solidFill>
                  </a:tcPr>
                </a:tc>
                <a:tc>
                  <a:txBody>
                    <a:bodyPr/>
                    <a:lstStyle/>
                    <a:p>
                      <a:r>
                        <a:rPr lang="en-US" dirty="0" smtClean="0">
                          <a:solidFill>
                            <a:schemeClr val="tx1"/>
                          </a:solidFill>
                        </a:rPr>
                        <a:t>R</a:t>
                      </a:r>
                      <a:endParaRPr lang="en-US" dirty="0">
                        <a:solidFill>
                          <a:schemeClr val="tx1"/>
                        </a:solidFill>
                      </a:endParaRPr>
                    </a:p>
                  </a:txBody>
                  <a:tcPr>
                    <a:solidFill>
                      <a:schemeClr val="tx2">
                        <a:lumMod val="20000"/>
                        <a:lumOff val="80000"/>
                      </a:schemeClr>
                    </a:solidFill>
                  </a:tcPr>
                </a:tc>
              </a:tr>
            </a:tbl>
          </a:graphicData>
        </a:graphic>
      </p:graphicFrame>
      <p:graphicFrame>
        <p:nvGraphicFramePr>
          <p:cNvPr id="5" name="Table 4"/>
          <p:cNvGraphicFramePr>
            <a:graphicFrameLocks noGrp="1"/>
          </p:cNvGraphicFramePr>
          <p:nvPr/>
        </p:nvGraphicFramePr>
        <p:xfrm>
          <a:off x="1371600" y="3429000"/>
          <a:ext cx="5943600" cy="609600"/>
        </p:xfrm>
        <a:graphic>
          <a:graphicData uri="http://schemas.openxmlformats.org/drawingml/2006/table">
            <a:tbl>
              <a:tblPr firstRow="1" bandRow="1">
                <a:tableStyleId>{5C22544A-7EE6-4342-B048-85BDC9FD1C3A}</a:tableStyleId>
              </a:tblPr>
              <a:tblGrid>
                <a:gridCol w="742950"/>
                <a:gridCol w="742950"/>
                <a:gridCol w="742950"/>
                <a:gridCol w="742950"/>
                <a:gridCol w="742950"/>
                <a:gridCol w="742950"/>
                <a:gridCol w="742950"/>
                <a:gridCol w="742950"/>
              </a:tblGrid>
              <a:tr h="609600">
                <a:tc>
                  <a:txBody>
                    <a:bodyPr/>
                    <a:lstStyle/>
                    <a:p>
                      <a:pPr algn="ctr"/>
                      <a:r>
                        <a:rPr lang="en-US" dirty="0" smtClean="0"/>
                        <a:t>A</a:t>
                      </a:r>
                      <a:endParaRPr lang="en-US" dirty="0"/>
                    </a:p>
                  </a:txBody>
                  <a:tcPr>
                    <a:solidFill>
                      <a:schemeClr val="tx1">
                        <a:lumMod val="50000"/>
                        <a:lumOff val="50000"/>
                      </a:schemeClr>
                    </a:solidFill>
                  </a:tcPr>
                </a:tc>
                <a:tc>
                  <a:txBody>
                    <a:bodyPr/>
                    <a:lstStyle/>
                    <a:p>
                      <a:pPr algn="ctr"/>
                      <a:r>
                        <a:rPr lang="en-US" dirty="0" smtClean="0"/>
                        <a:t>C</a:t>
                      </a:r>
                      <a:endParaRPr lang="en-US" dirty="0"/>
                    </a:p>
                  </a:txBody>
                  <a:tcPr>
                    <a:solidFill>
                      <a:schemeClr val="tx1">
                        <a:lumMod val="50000"/>
                        <a:lumOff val="50000"/>
                      </a:schemeClr>
                    </a:solidFill>
                  </a:tcPr>
                </a:tc>
                <a:tc>
                  <a:txBody>
                    <a:bodyPr/>
                    <a:lstStyle/>
                    <a:p>
                      <a:pPr algn="ctr"/>
                      <a:r>
                        <a:rPr lang="en-US" dirty="0" smtClean="0"/>
                        <a:t>X</a:t>
                      </a:r>
                      <a:endParaRPr lang="en-US" dirty="0"/>
                    </a:p>
                  </a:txBody>
                  <a:tcPr>
                    <a:solidFill>
                      <a:schemeClr val="tx1">
                        <a:lumMod val="50000"/>
                        <a:lumOff val="50000"/>
                      </a:schemeClr>
                    </a:solidFill>
                  </a:tcPr>
                </a:tc>
                <a:tc>
                  <a:txBody>
                    <a:bodyPr/>
                    <a:lstStyle/>
                    <a:p>
                      <a:pPr algn="ctr"/>
                      <a:r>
                        <a:rPr lang="en-US" dirty="0" smtClean="0"/>
                        <a:t>X</a:t>
                      </a:r>
                      <a:endParaRPr lang="en-US" dirty="0"/>
                    </a:p>
                  </a:txBody>
                  <a:tcPr>
                    <a:solidFill>
                      <a:schemeClr val="tx1">
                        <a:lumMod val="50000"/>
                        <a:lumOff val="50000"/>
                      </a:schemeClr>
                    </a:solidFill>
                  </a:tcPr>
                </a:tc>
                <a:tc>
                  <a:txBody>
                    <a:bodyPr/>
                    <a:lstStyle/>
                    <a:p>
                      <a:pPr algn="ctr"/>
                      <a:r>
                        <a:rPr lang="en-US" dirty="0" smtClean="0"/>
                        <a:t>A</a:t>
                      </a:r>
                      <a:endParaRPr lang="en-US" dirty="0"/>
                    </a:p>
                  </a:txBody>
                  <a:tcPr>
                    <a:solidFill>
                      <a:schemeClr val="tx1">
                        <a:lumMod val="50000"/>
                        <a:lumOff val="50000"/>
                      </a:schemeClr>
                    </a:solidFill>
                  </a:tcPr>
                </a:tc>
                <a:tc>
                  <a:txBody>
                    <a:bodyPr/>
                    <a:lstStyle/>
                    <a:p>
                      <a:pPr algn="ctr"/>
                      <a:r>
                        <a:rPr lang="en-US" dirty="0" smtClean="0"/>
                        <a:t>C</a:t>
                      </a:r>
                      <a:endParaRPr lang="en-US" dirty="0"/>
                    </a:p>
                  </a:txBody>
                  <a:tcPr>
                    <a:solidFill>
                      <a:schemeClr val="tx1">
                        <a:lumMod val="50000"/>
                        <a:lumOff val="50000"/>
                      </a:schemeClr>
                    </a:solidFill>
                  </a:tcPr>
                </a:tc>
                <a:tc>
                  <a:txBody>
                    <a:bodyPr/>
                    <a:lstStyle/>
                    <a:p>
                      <a:pPr algn="ctr"/>
                      <a:r>
                        <a:rPr lang="en-US" dirty="0" smtClean="0"/>
                        <a:t>X</a:t>
                      </a:r>
                      <a:endParaRPr lang="en-US" dirty="0"/>
                    </a:p>
                  </a:txBody>
                  <a:tcPr>
                    <a:solidFill>
                      <a:schemeClr val="tx1">
                        <a:lumMod val="50000"/>
                        <a:lumOff val="50000"/>
                      </a:schemeClr>
                    </a:solidFill>
                  </a:tcPr>
                </a:tc>
                <a:tc>
                  <a:txBody>
                    <a:bodyPr/>
                    <a:lstStyle/>
                    <a:p>
                      <a:pPr algn="ctr"/>
                      <a:r>
                        <a:rPr lang="en-US" dirty="0" smtClean="0"/>
                        <a:t>X</a:t>
                      </a:r>
                      <a:endParaRPr lang="en-US" dirty="0"/>
                    </a:p>
                  </a:txBody>
                  <a:tcPr>
                    <a:solidFill>
                      <a:schemeClr val="tx1">
                        <a:lumMod val="50000"/>
                        <a:lumOff val="50000"/>
                      </a:schemeClr>
                    </a:solidFill>
                  </a:tcPr>
                </a:tc>
              </a:tr>
            </a:tbl>
          </a:graphicData>
        </a:graphic>
      </p:graphicFrame>
      <p:sp>
        <p:nvSpPr>
          <p:cNvPr id="7" name="TextBox 6"/>
          <p:cNvSpPr txBox="1"/>
          <p:nvPr/>
        </p:nvSpPr>
        <p:spPr>
          <a:xfrm>
            <a:off x="1447800" y="2514600"/>
            <a:ext cx="5943600" cy="400110"/>
          </a:xfrm>
          <a:prstGeom prst="rect">
            <a:avLst/>
          </a:prstGeom>
          <a:noFill/>
        </p:spPr>
        <p:txBody>
          <a:bodyPr wrap="square" rtlCol="0">
            <a:spAutoFit/>
          </a:bodyPr>
          <a:lstStyle/>
          <a:p>
            <a:pPr algn="ctr"/>
            <a:r>
              <a:rPr lang="en-US" sz="2000" b="1" dirty="0" smtClean="0"/>
              <a:t>Fig: Access Control field</a:t>
            </a:r>
            <a:endParaRPr lang="en-US" sz="2000" b="1" dirty="0"/>
          </a:p>
        </p:txBody>
      </p:sp>
      <p:sp>
        <p:nvSpPr>
          <p:cNvPr id="8" name="TextBox 7"/>
          <p:cNvSpPr txBox="1"/>
          <p:nvPr/>
        </p:nvSpPr>
        <p:spPr>
          <a:xfrm>
            <a:off x="1752600" y="4419600"/>
            <a:ext cx="5562600" cy="400110"/>
          </a:xfrm>
          <a:prstGeom prst="rect">
            <a:avLst/>
          </a:prstGeom>
          <a:noFill/>
        </p:spPr>
        <p:txBody>
          <a:bodyPr wrap="square" rtlCol="0">
            <a:spAutoFit/>
          </a:bodyPr>
          <a:lstStyle/>
          <a:p>
            <a:pPr algn="ctr"/>
            <a:r>
              <a:rPr lang="en-US" sz="2000" b="1" dirty="0" smtClean="0"/>
              <a:t>Fig. Frame status field</a:t>
            </a:r>
            <a:endParaRPr lang="en-US" sz="2000" b="1"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Frame format…..</a:t>
            </a:r>
            <a:endParaRPr lang="en-US" b="1" u="sng" dirty="0"/>
          </a:p>
        </p:txBody>
      </p:sp>
      <p:sp>
        <p:nvSpPr>
          <p:cNvPr id="3" name="Content Placeholder 2"/>
          <p:cNvSpPr>
            <a:spLocks noGrp="1"/>
          </p:cNvSpPr>
          <p:nvPr>
            <p:ph idx="1"/>
          </p:nvPr>
        </p:nvSpPr>
        <p:spPr>
          <a:xfrm>
            <a:off x="457200" y="1371600"/>
            <a:ext cx="8229600" cy="4754563"/>
          </a:xfrm>
        </p:spPr>
        <p:txBody>
          <a:bodyPr>
            <a:normAutofit fontScale="92500" lnSpcReduction="10000"/>
          </a:bodyPr>
          <a:lstStyle/>
          <a:p>
            <a:r>
              <a:rPr lang="en-US" dirty="0" smtClean="0"/>
              <a:t>The </a:t>
            </a:r>
            <a:r>
              <a:rPr lang="en-US" b="1" dirty="0" smtClean="0"/>
              <a:t>frame status </a:t>
            </a:r>
            <a:r>
              <a:rPr lang="en-US" dirty="0" smtClean="0"/>
              <a:t>byte contains A(address recognized bits) and C(copied bits). When a frame arrives at the interface of a station with the destination address, the interface turns on the A bit as it passes through. </a:t>
            </a:r>
          </a:p>
          <a:p>
            <a:r>
              <a:rPr lang="en-US" dirty="0" smtClean="0"/>
              <a:t>If the interface copies the frame to the station, it also turns on the C bit.</a:t>
            </a:r>
          </a:p>
          <a:p>
            <a:r>
              <a:rPr lang="en-US" dirty="0" smtClean="0"/>
              <a:t> A station might fail to copy a frame due to lack of buffer space or other reasons.</a:t>
            </a:r>
          </a:p>
          <a:p>
            <a:r>
              <a:rPr lang="en-US" dirty="0" smtClean="0"/>
              <a:t>Reserved bits(X)</a:t>
            </a:r>
          </a:p>
          <a:p>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138</a:t>
            </a:fld>
            <a:endParaRPr lang="en-US"/>
          </a:p>
        </p:txBody>
      </p:sp>
      <p:sp>
        <p:nvSpPr>
          <p:cNvPr id="7" name="Date Placeholder 6"/>
          <p:cNvSpPr>
            <a:spLocks noGrp="1"/>
          </p:cNvSpPr>
          <p:nvPr>
            <p:ph type="dt" sz="half" idx="10"/>
          </p:nvPr>
        </p:nvSpPr>
        <p:spPr/>
        <p:txBody>
          <a:bodyPr/>
          <a:lstStyle/>
          <a:p>
            <a:fld id="{420F2C0E-A9AF-433D-B859-D766A36CAE8D}" type="datetime1">
              <a:rPr lang="en-US" smtClean="0"/>
              <a:pPr/>
              <a:t>7/15/2018</a:t>
            </a:fld>
            <a:endParaRPr 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frame status</a:t>
            </a:r>
            <a:endParaRPr lang="en-US" u="sng" dirty="0"/>
          </a:p>
        </p:txBody>
      </p:sp>
      <p:pic>
        <p:nvPicPr>
          <p:cNvPr id="48130" name="Picture 2"/>
          <p:cNvPicPr>
            <a:picLocks noGrp="1" noChangeAspect="1" noChangeArrowheads="1"/>
          </p:cNvPicPr>
          <p:nvPr>
            <p:ph idx="1"/>
          </p:nvPr>
        </p:nvPicPr>
        <p:blipFill>
          <a:blip r:embed="rId2" cstate="print"/>
          <a:srcRect/>
          <a:stretch>
            <a:fillRect/>
          </a:stretch>
        </p:blipFill>
        <p:spPr bwMode="auto">
          <a:xfrm>
            <a:off x="723808" y="1828800"/>
            <a:ext cx="7791070" cy="35814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139</a:t>
            </a:fld>
            <a:endParaRPr lang="en-US"/>
          </a:p>
        </p:txBody>
      </p:sp>
      <p:sp>
        <p:nvSpPr>
          <p:cNvPr id="8" name="Date Placeholder 7"/>
          <p:cNvSpPr>
            <a:spLocks noGrp="1"/>
          </p:cNvSpPr>
          <p:nvPr>
            <p:ph type="dt" sz="half" idx="10"/>
          </p:nvPr>
        </p:nvSpPr>
        <p:spPr/>
        <p:txBody>
          <a:bodyPr/>
          <a:lstStyle/>
          <a:p>
            <a:fld id="{24AA54F5-7919-43BC-994C-A40C0D56E102}" type="datetime1">
              <a:rPr lang="en-US" smtClean="0"/>
              <a:pPr/>
              <a:t>7/15/2018</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b="1" u="sng" dirty="0" smtClean="0"/>
              <a:t>(1) Parity Checking:</a:t>
            </a:r>
          </a:p>
        </p:txBody>
      </p:sp>
      <p:pic>
        <p:nvPicPr>
          <p:cNvPr id="8195" name="Picture 10"/>
          <p:cNvPicPr>
            <a:picLocks noGrp="1" noChangeAspect="1" noChangeArrowheads="1"/>
          </p:cNvPicPr>
          <p:nvPr>
            <p:ph idx="1"/>
          </p:nvPr>
        </p:nvPicPr>
        <p:blipFill>
          <a:blip r:embed="rId2" cstate="print"/>
          <a:srcRect/>
          <a:stretch>
            <a:fillRect/>
          </a:stretch>
        </p:blipFill>
        <p:spPr>
          <a:xfrm>
            <a:off x="1468438" y="1752600"/>
            <a:ext cx="6151562" cy="4297363"/>
          </a:xfrm>
        </p:spPr>
      </p:pic>
      <p:sp>
        <p:nvSpPr>
          <p:cNvPr id="4" name="Date Placeholder 3"/>
          <p:cNvSpPr>
            <a:spLocks noGrp="1"/>
          </p:cNvSpPr>
          <p:nvPr>
            <p:ph type="dt" sz="half" idx="10"/>
          </p:nvPr>
        </p:nvSpPr>
        <p:spPr/>
        <p:txBody>
          <a:bodyPr/>
          <a:lstStyle/>
          <a:p>
            <a:fld id="{A964FC56-FDA8-4ED9-A65B-4D5AF11ED451}"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14</a:t>
            </a:fld>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Token Ring control frames</a:t>
            </a:r>
            <a:endParaRPr lang="en-US" u="sng" dirty="0"/>
          </a:p>
        </p:txBody>
      </p:sp>
      <p:pic>
        <p:nvPicPr>
          <p:cNvPr id="49154" name="Picture 2"/>
          <p:cNvPicPr>
            <a:picLocks noGrp="1" noChangeAspect="1" noChangeArrowheads="1"/>
          </p:cNvPicPr>
          <p:nvPr>
            <p:ph idx="1"/>
          </p:nvPr>
        </p:nvPicPr>
        <p:blipFill>
          <a:blip r:embed="rId2" cstate="print"/>
          <a:srcRect/>
          <a:stretch>
            <a:fillRect/>
          </a:stretch>
        </p:blipFill>
        <p:spPr bwMode="auto">
          <a:xfrm>
            <a:off x="520465" y="1600200"/>
            <a:ext cx="8103069" cy="4525963"/>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140</a:t>
            </a:fld>
            <a:endParaRPr lang="en-US"/>
          </a:p>
        </p:txBody>
      </p:sp>
      <p:sp>
        <p:nvSpPr>
          <p:cNvPr id="8" name="Date Placeholder 7"/>
          <p:cNvSpPr>
            <a:spLocks noGrp="1"/>
          </p:cNvSpPr>
          <p:nvPr>
            <p:ph type="dt" sz="half" idx="10"/>
          </p:nvPr>
        </p:nvSpPr>
        <p:spPr/>
        <p:txBody>
          <a:bodyPr/>
          <a:lstStyle/>
          <a:p>
            <a:fld id="{7E17EBE4-32B4-42CF-832F-11DCEA7C81AA}" type="datetime1">
              <a:rPr lang="en-US" smtClean="0"/>
              <a:pPr/>
              <a:t>7/15/2018</a:t>
            </a:fld>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u="sng" dirty="0" smtClean="0"/>
              <a:t>Fiber Distributed Data Interface(FDDI)</a:t>
            </a:r>
            <a:endParaRPr lang="en-US" b="1" u="sng" dirty="0"/>
          </a:p>
        </p:txBody>
      </p:sp>
      <p:pic>
        <p:nvPicPr>
          <p:cNvPr id="51202" name="Picture 2"/>
          <p:cNvPicPr>
            <a:picLocks noGrp="1" noChangeAspect="1" noChangeArrowheads="1"/>
          </p:cNvPicPr>
          <p:nvPr>
            <p:ph idx="1"/>
          </p:nvPr>
        </p:nvPicPr>
        <p:blipFill>
          <a:blip r:embed="rId2" cstate="print">
            <a:duotone>
              <a:schemeClr val="accent1">
                <a:shade val="45000"/>
                <a:satMod val="135000"/>
              </a:schemeClr>
              <a:prstClr val="white"/>
            </a:duotone>
            <a:lum contrast="48000"/>
          </a:blip>
          <a:srcRect/>
          <a:stretch>
            <a:fillRect/>
          </a:stretch>
        </p:blipFill>
        <p:spPr bwMode="auto">
          <a:xfrm>
            <a:off x="381000" y="1295400"/>
            <a:ext cx="8440524" cy="4800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141</a:t>
            </a:fld>
            <a:endParaRPr lang="en-US"/>
          </a:p>
        </p:txBody>
      </p:sp>
      <p:sp>
        <p:nvSpPr>
          <p:cNvPr id="8" name="Date Placeholder 7"/>
          <p:cNvSpPr>
            <a:spLocks noGrp="1"/>
          </p:cNvSpPr>
          <p:nvPr>
            <p:ph type="dt" sz="half" idx="10"/>
          </p:nvPr>
        </p:nvSpPr>
        <p:spPr/>
        <p:txBody>
          <a:bodyPr/>
          <a:lstStyle/>
          <a:p>
            <a:fld id="{90FB0ADE-5E3E-41F1-A1DA-B220E62BFF1C}" type="datetime1">
              <a:rPr lang="en-US" smtClean="0"/>
              <a:pPr/>
              <a:t>7/15/2018</a:t>
            </a:fld>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b="1" u="sng" dirty="0" smtClean="0"/>
              <a:t>FDDI</a:t>
            </a:r>
            <a:endParaRPr lang="en-US" b="1" u="sng" dirty="0"/>
          </a:p>
        </p:txBody>
      </p:sp>
      <p:pic>
        <p:nvPicPr>
          <p:cNvPr id="52226" name="Picture 2"/>
          <p:cNvPicPr>
            <a:picLocks noGrp="1" noChangeAspect="1" noChangeArrowheads="1"/>
          </p:cNvPicPr>
          <p:nvPr>
            <p:ph idx="1"/>
          </p:nvPr>
        </p:nvPicPr>
        <p:blipFill>
          <a:blip r:embed="rId2" cstate="print">
            <a:duotone>
              <a:schemeClr val="accent1">
                <a:shade val="45000"/>
                <a:satMod val="135000"/>
              </a:schemeClr>
              <a:prstClr val="white"/>
            </a:duotone>
            <a:lum contrast="47000"/>
          </a:blip>
          <a:srcRect/>
          <a:stretch>
            <a:fillRect/>
          </a:stretch>
        </p:blipFill>
        <p:spPr bwMode="auto">
          <a:xfrm>
            <a:off x="471785" y="1524000"/>
            <a:ext cx="8429625" cy="46482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142</a:t>
            </a:fld>
            <a:endParaRPr lang="en-US"/>
          </a:p>
        </p:txBody>
      </p:sp>
      <p:sp>
        <p:nvSpPr>
          <p:cNvPr id="8" name="Date Placeholder 7"/>
          <p:cNvSpPr>
            <a:spLocks noGrp="1"/>
          </p:cNvSpPr>
          <p:nvPr>
            <p:ph type="dt" sz="half" idx="10"/>
          </p:nvPr>
        </p:nvSpPr>
        <p:spPr/>
        <p:txBody>
          <a:bodyPr/>
          <a:lstStyle/>
          <a:p>
            <a:fld id="{3FBFC10D-B5B6-4774-B966-92DC709D6BA9}" type="datetime1">
              <a:rPr lang="en-US" smtClean="0"/>
              <a:pPr/>
              <a:t>7/15/2018</a:t>
            </a:fld>
            <a:endParaRPr 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b="1" u="sng" dirty="0" smtClean="0"/>
              <a:t>FDDI Topology</a:t>
            </a:r>
            <a:endParaRPr lang="en-US" b="1" u="sng" dirty="0"/>
          </a:p>
        </p:txBody>
      </p:sp>
      <p:pic>
        <p:nvPicPr>
          <p:cNvPr id="53250" name="Picture 2"/>
          <p:cNvPicPr>
            <a:picLocks noGrp="1" noChangeAspect="1" noChangeArrowheads="1"/>
          </p:cNvPicPr>
          <p:nvPr>
            <p:ph idx="1"/>
          </p:nvPr>
        </p:nvPicPr>
        <p:blipFill>
          <a:blip r:embed="rId2" cstate="print">
            <a:duotone>
              <a:schemeClr val="accent1">
                <a:shade val="45000"/>
                <a:satMod val="135000"/>
              </a:schemeClr>
              <a:prstClr val="white"/>
            </a:duotone>
            <a:lum contrast="48000"/>
          </a:blip>
          <a:srcRect/>
          <a:stretch>
            <a:fillRect/>
          </a:stretch>
        </p:blipFill>
        <p:spPr bwMode="auto">
          <a:xfrm>
            <a:off x="247580" y="1524000"/>
            <a:ext cx="8746701" cy="44958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143</a:t>
            </a:fld>
            <a:endParaRPr lang="en-US"/>
          </a:p>
        </p:txBody>
      </p:sp>
      <p:sp>
        <p:nvSpPr>
          <p:cNvPr id="8" name="Date Placeholder 7"/>
          <p:cNvSpPr>
            <a:spLocks noGrp="1"/>
          </p:cNvSpPr>
          <p:nvPr>
            <p:ph type="dt" sz="half" idx="10"/>
          </p:nvPr>
        </p:nvSpPr>
        <p:spPr/>
        <p:txBody>
          <a:bodyPr/>
          <a:lstStyle/>
          <a:p>
            <a:fld id="{12362E3A-1843-44E7-AD16-4D2BF4E90622}" type="datetime1">
              <a:rPr lang="en-US" smtClean="0"/>
              <a:pPr/>
              <a:t>7/15/2018</a:t>
            </a:fld>
            <a:endParaRPr 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u="sng" dirty="0" smtClean="0"/>
              <a:t>FDDI Topology</a:t>
            </a:r>
            <a:endParaRPr lang="en-US" b="1" u="sng" dirty="0"/>
          </a:p>
        </p:txBody>
      </p:sp>
      <p:pic>
        <p:nvPicPr>
          <p:cNvPr id="54274" name="Picture 2"/>
          <p:cNvPicPr>
            <a:picLocks noGrp="1" noChangeAspect="1" noChangeArrowheads="1"/>
          </p:cNvPicPr>
          <p:nvPr>
            <p:ph idx="1"/>
          </p:nvPr>
        </p:nvPicPr>
        <p:blipFill>
          <a:blip r:embed="rId2" cstate="print">
            <a:duotone>
              <a:schemeClr val="accent1">
                <a:shade val="45000"/>
                <a:satMod val="135000"/>
              </a:schemeClr>
              <a:prstClr val="white"/>
            </a:duotone>
            <a:lum contrast="47000"/>
          </a:blip>
          <a:srcRect/>
          <a:stretch>
            <a:fillRect/>
          </a:stretch>
        </p:blipFill>
        <p:spPr bwMode="auto">
          <a:xfrm>
            <a:off x="318382" y="1371600"/>
            <a:ext cx="8455742" cy="4953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144</a:t>
            </a:fld>
            <a:endParaRPr lang="en-US"/>
          </a:p>
        </p:txBody>
      </p:sp>
      <p:sp>
        <p:nvSpPr>
          <p:cNvPr id="8" name="Date Placeholder 7"/>
          <p:cNvSpPr>
            <a:spLocks noGrp="1"/>
          </p:cNvSpPr>
          <p:nvPr>
            <p:ph type="dt" sz="half" idx="10"/>
          </p:nvPr>
        </p:nvSpPr>
        <p:spPr/>
        <p:txBody>
          <a:bodyPr/>
          <a:lstStyle/>
          <a:p>
            <a:fld id="{54BAF786-92BD-42CF-A06D-63F287D1B163}" type="datetime1">
              <a:rPr lang="en-US" smtClean="0"/>
              <a:pPr/>
              <a:t>7/15/2018</a:t>
            </a:fld>
            <a:endParaRPr 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rrowheads="1"/>
          </p:cNvPicPr>
          <p:nvPr/>
        </p:nvPicPr>
        <p:blipFill>
          <a:blip r:embed="rId3" cstate="print"/>
          <a:srcRect/>
          <a:stretch>
            <a:fillRect/>
          </a:stretch>
        </p:blipFill>
        <p:spPr bwMode="auto">
          <a:xfrm>
            <a:off x="168275" y="1668463"/>
            <a:ext cx="8782050" cy="3606800"/>
          </a:xfrm>
          <a:prstGeom prst="rect">
            <a:avLst/>
          </a:prstGeom>
          <a:noFill/>
          <a:ln w="12700">
            <a:noFill/>
            <a:miter lim="800000"/>
            <a:headEnd/>
            <a:tailEnd/>
          </a:ln>
          <a:effectLst/>
        </p:spPr>
      </p:pic>
      <p:sp>
        <p:nvSpPr>
          <p:cNvPr id="20486" name="Rectangle 6"/>
          <p:cNvSpPr>
            <a:spLocks noChangeArrowheads="1"/>
          </p:cNvSpPr>
          <p:nvPr/>
        </p:nvSpPr>
        <p:spPr bwMode="auto">
          <a:xfrm>
            <a:off x="3255963" y="41275"/>
            <a:ext cx="2282825" cy="588963"/>
          </a:xfrm>
          <a:prstGeom prst="rect">
            <a:avLst/>
          </a:prstGeom>
          <a:noFill/>
          <a:ln w="12700">
            <a:noFill/>
            <a:miter lim="800000"/>
            <a:headEnd/>
            <a:tailEnd/>
          </a:ln>
          <a:effectLst/>
        </p:spPr>
        <p:txBody>
          <a:bodyPr wrap="none" lIns="90488" tIns="44450" rIns="90488" bIns="44450">
            <a:spAutoFit/>
          </a:bodyPr>
          <a:lstStyle/>
          <a:p>
            <a:r>
              <a:rPr lang="en-US" sz="3200" b="1">
                <a:solidFill>
                  <a:srgbClr val="063DE8"/>
                </a:solidFill>
              </a:rPr>
              <a:t>FDDI Rings</a:t>
            </a:r>
          </a:p>
        </p:txBody>
      </p:sp>
      <p:sp>
        <p:nvSpPr>
          <p:cNvPr id="9" name="Slide Number Placeholder 8"/>
          <p:cNvSpPr>
            <a:spLocks noGrp="1"/>
          </p:cNvSpPr>
          <p:nvPr>
            <p:ph type="sldNum" sz="quarter" idx="12"/>
          </p:nvPr>
        </p:nvSpPr>
        <p:spPr/>
        <p:txBody>
          <a:bodyPr/>
          <a:lstStyle/>
          <a:p>
            <a:fld id="{806C5000-025F-431B-8AF5-9CF013102D8F}" type="slidenum">
              <a:rPr lang="en-US" smtClean="0"/>
              <a:pPr/>
              <a:t>145</a:t>
            </a:fld>
            <a:endParaRPr lang="en-US"/>
          </a:p>
        </p:txBody>
      </p:sp>
      <p:sp>
        <p:nvSpPr>
          <p:cNvPr id="10" name="Date Placeholder 9"/>
          <p:cNvSpPr>
            <a:spLocks noGrp="1"/>
          </p:cNvSpPr>
          <p:nvPr>
            <p:ph type="dt" sz="half" idx="10"/>
          </p:nvPr>
        </p:nvSpPr>
        <p:spPr/>
        <p:txBody>
          <a:bodyPr/>
          <a:lstStyle/>
          <a:p>
            <a:fld id="{A16F0851-0D89-45B3-82CA-2E514E830E60}" type="datetime1">
              <a:rPr lang="en-US" smtClean="0"/>
              <a:pPr/>
              <a:t>7/15/2018</a:t>
            </a:fld>
            <a:endParaRPr lang="en-US"/>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rrowheads="1"/>
          </p:cNvPicPr>
          <p:nvPr/>
        </p:nvPicPr>
        <p:blipFill>
          <a:blip r:embed="rId2" cstate="print"/>
          <a:srcRect/>
          <a:stretch>
            <a:fillRect/>
          </a:stretch>
        </p:blipFill>
        <p:spPr bwMode="auto">
          <a:xfrm>
            <a:off x="296863" y="1524000"/>
            <a:ext cx="8534400" cy="3924300"/>
          </a:xfrm>
          <a:prstGeom prst="rect">
            <a:avLst/>
          </a:prstGeom>
          <a:noFill/>
          <a:ln w="12700">
            <a:noFill/>
            <a:miter lim="800000"/>
            <a:headEnd/>
            <a:tailEnd/>
          </a:ln>
          <a:effectLst/>
        </p:spPr>
      </p:pic>
      <p:sp>
        <p:nvSpPr>
          <p:cNvPr id="21510" name="Rectangle 6"/>
          <p:cNvSpPr>
            <a:spLocks noChangeArrowheads="1"/>
          </p:cNvSpPr>
          <p:nvPr/>
        </p:nvSpPr>
        <p:spPr bwMode="auto">
          <a:xfrm>
            <a:off x="2722563" y="41275"/>
            <a:ext cx="3489325" cy="588963"/>
          </a:xfrm>
          <a:prstGeom prst="rect">
            <a:avLst/>
          </a:prstGeom>
          <a:noFill/>
          <a:ln w="12700">
            <a:noFill/>
            <a:miter lim="800000"/>
            <a:headEnd/>
            <a:tailEnd/>
          </a:ln>
          <a:effectLst/>
        </p:spPr>
        <p:txBody>
          <a:bodyPr wrap="none" lIns="90488" tIns="44450" rIns="90488" bIns="44450">
            <a:spAutoFit/>
          </a:bodyPr>
          <a:lstStyle/>
          <a:p>
            <a:r>
              <a:rPr lang="en-US" sz="3200" b="1">
                <a:solidFill>
                  <a:srgbClr val="063DE8"/>
                </a:solidFill>
              </a:rPr>
              <a:t>FDDI Ring Failure</a:t>
            </a:r>
          </a:p>
        </p:txBody>
      </p:sp>
      <p:sp>
        <p:nvSpPr>
          <p:cNvPr id="8" name="Slide Number Placeholder 7"/>
          <p:cNvSpPr>
            <a:spLocks noGrp="1"/>
          </p:cNvSpPr>
          <p:nvPr>
            <p:ph type="sldNum" sz="quarter" idx="12"/>
          </p:nvPr>
        </p:nvSpPr>
        <p:spPr/>
        <p:txBody>
          <a:bodyPr/>
          <a:lstStyle/>
          <a:p>
            <a:fld id="{806C5000-025F-431B-8AF5-9CF013102D8F}" type="slidenum">
              <a:rPr lang="en-US" smtClean="0"/>
              <a:pPr/>
              <a:t>146</a:t>
            </a:fld>
            <a:endParaRPr lang="en-US"/>
          </a:p>
        </p:txBody>
      </p:sp>
      <p:sp>
        <p:nvSpPr>
          <p:cNvPr id="9" name="Date Placeholder 8"/>
          <p:cNvSpPr>
            <a:spLocks noGrp="1"/>
          </p:cNvSpPr>
          <p:nvPr>
            <p:ph type="dt" sz="half" idx="10"/>
          </p:nvPr>
        </p:nvSpPr>
        <p:spPr/>
        <p:txBody>
          <a:bodyPr/>
          <a:lstStyle/>
          <a:p>
            <a:fld id="{E10BA7B3-3C76-4DCA-9466-48028E4D5DE1}" type="datetime1">
              <a:rPr lang="en-US" smtClean="0"/>
              <a:pPr/>
              <a:t>7/15/2018</a:t>
            </a:fld>
            <a:endParaRPr lang="en-US"/>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Counter – rotating ring</a:t>
            </a:r>
            <a:endParaRPr lang="en-US" b="1" u="sng"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457200" y="1524000"/>
            <a:ext cx="8284259" cy="489057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147</a:t>
            </a:fld>
            <a:endParaRPr lang="en-US"/>
          </a:p>
        </p:txBody>
      </p:sp>
      <p:sp>
        <p:nvSpPr>
          <p:cNvPr id="8" name="Date Placeholder 7"/>
          <p:cNvSpPr>
            <a:spLocks noGrp="1"/>
          </p:cNvSpPr>
          <p:nvPr>
            <p:ph type="dt" sz="half" idx="10"/>
          </p:nvPr>
        </p:nvSpPr>
        <p:spPr/>
        <p:txBody>
          <a:bodyPr/>
          <a:lstStyle/>
          <a:p>
            <a:fld id="{6E019E2E-664C-4CEA-A347-C2A6FC9DD8AD}" type="datetime1">
              <a:rPr lang="en-US" smtClean="0"/>
              <a:pPr/>
              <a:t>7/15/2018</a:t>
            </a:fld>
            <a:endParaRPr lang="en-US"/>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u="sng" dirty="0" smtClean="0"/>
              <a:t>Ring operation</a:t>
            </a:r>
            <a:endParaRPr lang="en-US" b="1" u="sng" dirty="0"/>
          </a:p>
        </p:txBody>
      </p:sp>
      <p:pic>
        <p:nvPicPr>
          <p:cNvPr id="55298" name="Picture 2"/>
          <p:cNvPicPr>
            <a:picLocks noGrp="1" noChangeAspect="1" noChangeArrowheads="1"/>
          </p:cNvPicPr>
          <p:nvPr>
            <p:ph idx="1"/>
          </p:nvPr>
        </p:nvPicPr>
        <p:blipFill>
          <a:blip r:embed="rId2" cstate="print">
            <a:duotone>
              <a:schemeClr val="accent1">
                <a:shade val="45000"/>
                <a:satMod val="135000"/>
              </a:schemeClr>
              <a:prstClr val="white"/>
            </a:duotone>
            <a:lum contrast="48000"/>
          </a:blip>
          <a:srcRect/>
          <a:stretch>
            <a:fillRect/>
          </a:stretch>
        </p:blipFill>
        <p:spPr bwMode="auto">
          <a:xfrm>
            <a:off x="370697" y="1295400"/>
            <a:ext cx="8239903" cy="5036121"/>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148</a:t>
            </a:fld>
            <a:endParaRPr lang="en-US"/>
          </a:p>
        </p:txBody>
      </p:sp>
      <p:sp>
        <p:nvSpPr>
          <p:cNvPr id="8" name="Date Placeholder 7"/>
          <p:cNvSpPr>
            <a:spLocks noGrp="1"/>
          </p:cNvSpPr>
          <p:nvPr>
            <p:ph type="dt" sz="half" idx="10"/>
          </p:nvPr>
        </p:nvSpPr>
        <p:spPr/>
        <p:txBody>
          <a:bodyPr/>
          <a:lstStyle/>
          <a:p>
            <a:fld id="{1875B4D9-77D7-44DB-A383-38E98E629929}" type="datetime1">
              <a:rPr lang="en-US" smtClean="0"/>
              <a:pPr/>
              <a:t>7/15/2018</a:t>
            </a:fld>
            <a:endParaRPr 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u="sng" dirty="0" smtClean="0"/>
              <a:t>Ring operation</a:t>
            </a:r>
            <a:endParaRPr lang="en-US" b="1" u="sng" dirty="0"/>
          </a:p>
        </p:txBody>
      </p:sp>
      <p:pic>
        <p:nvPicPr>
          <p:cNvPr id="56322" name="Picture 2"/>
          <p:cNvPicPr>
            <a:picLocks noGrp="1" noChangeAspect="1" noChangeArrowheads="1"/>
          </p:cNvPicPr>
          <p:nvPr>
            <p:ph idx="1"/>
          </p:nvPr>
        </p:nvPicPr>
        <p:blipFill>
          <a:blip r:embed="rId2" cstate="print">
            <a:duotone>
              <a:schemeClr val="accent1">
                <a:shade val="45000"/>
                <a:satMod val="135000"/>
              </a:schemeClr>
              <a:prstClr val="white"/>
            </a:duotone>
            <a:lum contrast="48000"/>
          </a:blip>
          <a:srcRect/>
          <a:stretch>
            <a:fillRect/>
          </a:stretch>
        </p:blipFill>
        <p:spPr bwMode="auto">
          <a:xfrm>
            <a:off x="381000" y="1371600"/>
            <a:ext cx="8503576" cy="4800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149</a:t>
            </a:fld>
            <a:endParaRPr lang="en-US"/>
          </a:p>
        </p:txBody>
      </p:sp>
      <p:sp>
        <p:nvSpPr>
          <p:cNvPr id="8" name="Date Placeholder 7"/>
          <p:cNvSpPr>
            <a:spLocks noGrp="1"/>
          </p:cNvSpPr>
          <p:nvPr>
            <p:ph type="dt" sz="half" idx="10"/>
          </p:nvPr>
        </p:nvSpPr>
        <p:spPr/>
        <p:txBody>
          <a:bodyPr/>
          <a:lstStyle/>
          <a:p>
            <a:fld id="{941E3CF0-3C2B-4772-873A-6571CA16CD44}" type="datetime1">
              <a:rPr lang="en-US" smtClean="0"/>
              <a:pPr/>
              <a:t>7/15/2018</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229600" cy="1020762"/>
          </a:xfrm>
        </p:spPr>
        <p:txBody>
          <a:bodyPr/>
          <a:lstStyle/>
          <a:p>
            <a:r>
              <a:rPr lang="en-US" b="1" u="sng" dirty="0" smtClean="0"/>
              <a:t>(1) Parity Checking:</a:t>
            </a:r>
          </a:p>
        </p:txBody>
      </p:sp>
      <p:sp>
        <p:nvSpPr>
          <p:cNvPr id="3" name="Content Placeholder 2"/>
          <p:cNvSpPr>
            <a:spLocks noGrp="1"/>
          </p:cNvSpPr>
          <p:nvPr>
            <p:ph idx="1"/>
          </p:nvPr>
        </p:nvSpPr>
        <p:spPr>
          <a:xfrm>
            <a:off x="457200" y="1371600"/>
            <a:ext cx="8229600" cy="4754563"/>
          </a:xfrm>
        </p:spPr>
        <p:txBody>
          <a:bodyPr rtlCol="0">
            <a:normAutofit/>
          </a:bodyPr>
          <a:lstStyle/>
          <a:p>
            <a:pPr fontAlgn="auto">
              <a:spcBef>
                <a:spcPct val="50000"/>
              </a:spcBef>
              <a:spcAft>
                <a:spcPts val="0"/>
              </a:spcAft>
              <a:defRPr/>
            </a:pPr>
            <a:r>
              <a:rPr lang="en-US" dirty="0" smtClean="0">
                <a:latin typeface="+mj-lt"/>
              </a:rPr>
              <a:t>Suppose the sender wants to send the word </a:t>
            </a:r>
            <a:r>
              <a:rPr lang="en-US" i="1" dirty="0" smtClean="0">
                <a:latin typeface="+mj-lt"/>
              </a:rPr>
              <a:t>world</a:t>
            </a:r>
            <a:r>
              <a:rPr lang="en-US" dirty="0" smtClean="0">
                <a:latin typeface="+mj-lt"/>
              </a:rPr>
              <a:t>. In ASCII the five characters are coded as </a:t>
            </a:r>
          </a:p>
          <a:p>
            <a:pPr fontAlgn="auto">
              <a:spcBef>
                <a:spcPct val="50000"/>
              </a:spcBef>
              <a:spcAft>
                <a:spcPts val="0"/>
              </a:spcAft>
              <a:defRPr/>
            </a:pPr>
            <a:r>
              <a:rPr lang="en-US" dirty="0" smtClean="0">
                <a:latin typeface="+mj-lt"/>
              </a:rPr>
              <a:t> </a:t>
            </a:r>
            <a:r>
              <a:rPr lang="en-US" b="1" dirty="0" smtClean="0">
                <a:latin typeface="+mj-lt"/>
              </a:rPr>
              <a:t>1110111   1101111   1110010   1101100   1100100</a:t>
            </a:r>
          </a:p>
          <a:p>
            <a:pPr fontAlgn="auto">
              <a:spcBef>
                <a:spcPct val="50000"/>
              </a:spcBef>
              <a:spcAft>
                <a:spcPts val="0"/>
              </a:spcAft>
              <a:defRPr/>
            </a:pPr>
            <a:r>
              <a:rPr lang="en-US" dirty="0" smtClean="0">
                <a:latin typeface="+mj-lt"/>
              </a:rPr>
              <a:t>The following shows the actual bits sent</a:t>
            </a:r>
          </a:p>
          <a:p>
            <a:pPr fontAlgn="auto">
              <a:spcBef>
                <a:spcPct val="50000"/>
              </a:spcBef>
              <a:spcAft>
                <a:spcPts val="0"/>
              </a:spcAft>
              <a:defRPr/>
            </a:pPr>
            <a:r>
              <a:rPr lang="en-US" dirty="0" smtClean="0">
                <a:latin typeface="+mj-lt"/>
              </a:rPr>
              <a:t> </a:t>
            </a:r>
            <a:r>
              <a:rPr lang="en-US" sz="2800" dirty="0" smtClean="0">
                <a:latin typeface="+mj-lt"/>
              </a:rPr>
              <a:t>1110111</a:t>
            </a:r>
            <a:r>
              <a:rPr lang="en-US" sz="2800" b="1" u="sng" dirty="0" smtClean="0">
                <a:solidFill>
                  <a:schemeClr val="hlink"/>
                </a:solidFill>
                <a:latin typeface="+mj-lt"/>
              </a:rPr>
              <a:t>0</a:t>
            </a:r>
            <a:r>
              <a:rPr lang="en-US" sz="2800" dirty="0" smtClean="0">
                <a:latin typeface="+mj-lt"/>
              </a:rPr>
              <a:t>   1101111</a:t>
            </a:r>
            <a:r>
              <a:rPr lang="en-US" sz="2800" b="1" u="sng" dirty="0" smtClean="0">
                <a:solidFill>
                  <a:schemeClr val="hlink"/>
                </a:solidFill>
                <a:latin typeface="+mj-lt"/>
              </a:rPr>
              <a:t>0</a:t>
            </a:r>
            <a:r>
              <a:rPr lang="en-US" sz="2800" dirty="0" smtClean="0">
                <a:latin typeface="+mj-lt"/>
              </a:rPr>
              <a:t>   1110010</a:t>
            </a:r>
            <a:r>
              <a:rPr lang="en-US" sz="2800" b="1" u="sng" dirty="0" smtClean="0">
                <a:solidFill>
                  <a:schemeClr val="hlink"/>
                </a:solidFill>
                <a:latin typeface="+mj-lt"/>
              </a:rPr>
              <a:t>0</a:t>
            </a:r>
            <a:r>
              <a:rPr lang="en-US" sz="2800" dirty="0" smtClean="0">
                <a:latin typeface="+mj-lt"/>
              </a:rPr>
              <a:t>   1101100</a:t>
            </a:r>
            <a:r>
              <a:rPr lang="en-US" sz="2800" b="1" u="sng" dirty="0" smtClean="0">
                <a:solidFill>
                  <a:schemeClr val="hlink"/>
                </a:solidFill>
                <a:latin typeface="+mj-lt"/>
              </a:rPr>
              <a:t>0</a:t>
            </a:r>
            <a:r>
              <a:rPr lang="en-US" sz="2800" dirty="0" smtClean="0">
                <a:latin typeface="+mj-lt"/>
              </a:rPr>
              <a:t>   1100100</a:t>
            </a:r>
            <a:r>
              <a:rPr lang="en-US" sz="2800" b="1" u="sng" dirty="0" smtClean="0">
                <a:solidFill>
                  <a:schemeClr val="hlink"/>
                </a:solidFill>
                <a:latin typeface="+mj-lt"/>
              </a:rPr>
              <a:t>1</a:t>
            </a:r>
            <a:endParaRPr lang="en-US" dirty="0">
              <a:latin typeface="+mj-lt"/>
            </a:endParaRPr>
          </a:p>
        </p:txBody>
      </p:sp>
      <p:sp>
        <p:nvSpPr>
          <p:cNvPr id="4" name="Date Placeholder 3"/>
          <p:cNvSpPr>
            <a:spLocks noGrp="1"/>
          </p:cNvSpPr>
          <p:nvPr>
            <p:ph type="dt" sz="half" idx="10"/>
          </p:nvPr>
        </p:nvSpPr>
        <p:spPr/>
        <p:txBody>
          <a:bodyPr/>
          <a:lstStyle/>
          <a:p>
            <a:fld id="{B7565BC8-5D73-4CFD-8D4F-CE608F1C70FB}"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15</a:t>
            </a:fld>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u="sng" dirty="0" smtClean="0"/>
              <a:t>FDDI</a:t>
            </a:r>
            <a:endParaRPr lang="en-US" b="1" u="sng" dirty="0"/>
          </a:p>
        </p:txBody>
      </p:sp>
      <p:pic>
        <p:nvPicPr>
          <p:cNvPr id="59394" name="Picture 2"/>
          <p:cNvPicPr>
            <a:picLocks noGrp="1" noChangeAspect="1" noChangeArrowheads="1"/>
          </p:cNvPicPr>
          <p:nvPr>
            <p:ph idx="1"/>
          </p:nvPr>
        </p:nvPicPr>
        <p:blipFill>
          <a:blip r:embed="rId2" cstate="print"/>
          <a:srcRect/>
          <a:stretch>
            <a:fillRect/>
          </a:stretch>
        </p:blipFill>
        <p:spPr bwMode="auto">
          <a:xfrm>
            <a:off x="381000" y="1387872"/>
            <a:ext cx="8410102" cy="4631928"/>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150</a:t>
            </a:fld>
            <a:endParaRPr lang="en-US"/>
          </a:p>
        </p:txBody>
      </p:sp>
      <p:sp>
        <p:nvSpPr>
          <p:cNvPr id="8" name="Date Placeholder 7"/>
          <p:cNvSpPr>
            <a:spLocks noGrp="1"/>
          </p:cNvSpPr>
          <p:nvPr>
            <p:ph type="dt" sz="half" idx="10"/>
          </p:nvPr>
        </p:nvSpPr>
        <p:spPr/>
        <p:txBody>
          <a:bodyPr/>
          <a:lstStyle/>
          <a:p>
            <a:fld id="{9D5B08F9-E982-4E12-A832-46C96FE4785B}" type="datetime1">
              <a:rPr lang="en-US" smtClean="0"/>
              <a:pPr/>
              <a:t>7/15/2018</a:t>
            </a:fld>
            <a:endParaRPr 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b="1" u="sng" dirty="0" smtClean="0"/>
              <a:t>Fault Tolerance</a:t>
            </a:r>
            <a:endParaRPr lang="en-US" b="1" u="sng" dirty="0"/>
          </a:p>
        </p:txBody>
      </p:sp>
      <p:pic>
        <p:nvPicPr>
          <p:cNvPr id="57346" name="Picture 2"/>
          <p:cNvPicPr>
            <a:picLocks noGrp="1" noChangeAspect="1" noChangeArrowheads="1"/>
          </p:cNvPicPr>
          <p:nvPr>
            <p:ph idx="1"/>
          </p:nvPr>
        </p:nvPicPr>
        <p:blipFill>
          <a:blip r:embed="rId2" cstate="print">
            <a:duotone>
              <a:schemeClr val="accent1">
                <a:shade val="45000"/>
                <a:satMod val="135000"/>
              </a:schemeClr>
              <a:prstClr val="white"/>
            </a:duotone>
            <a:lum contrast="48000"/>
          </a:blip>
          <a:srcRect/>
          <a:stretch>
            <a:fillRect/>
          </a:stretch>
        </p:blipFill>
        <p:spPr bwMode="auto">
          <a:xfrm>
            <a:off x="628520" y="1447800"/>
            <a:ext cx="8058280" cy="4935697"/>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151</a:t>
            </a:fld>
            <a:endParaRPr lang="en-US"/>
          </a:p>
        </p:txBody>
      </p:sp>
      <p:sp>
        <p:nvSpPr>
          <p:cNvPr id="8" name="Date Placeholder 7"/>
          <p:cNvSpPr>
            <a:spLocks noGrp="1"/>
          </p:cNvSpPr>
          <p:nvPr>
            <p:ph type="dt" sz="half" idx="10"/>
          </p:nvPr>
        </p:nvSpPr>
        <p:spPr/>
        <p:txBody>
          <a:bodyPr/>
          <a:lstStyle/>
          <a:p>
            <a:fld id="{352FDF04-B36F-4187-8A88-0537D99110D4}" type="datetime1">
              <a:rPr lang="en-US" smtClean="0"/>
              <a:pPr/>
              <a:t>7/15/2018</a:t>
            </a:fld>
            <a:endParaRPr 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b="1" u="sng" dirty="0" smtClean="0"/>
              <a:t>Fault Tolerance</a:t>
            </a:r>
            <a:endParaRPr lang="en-US" b="1" u="sng" dirty="0"/>
          </a:p>
        </p:txBody>
      </p:sp>
      <p:pic>
        <p:nvPicPr>
          <p:cNvPr id="58370" name="Picture 2"/>
          <p:cNvPicPr>
            <a:picLocks noGrp="1" noChangeAspect="1" noChangeArrowheads="1"/>
          </p:cNvPicPr>
          <p:nvPr>
            <p:ph idx="1"/>
          </p:nvPr>
        </p:nvPicPr>
        <p:blipFill>
          <a:blip r:embed="rId2" cstate="print">
            <a:duotone>
              <a:schemeClr val="accent1">
                <a:shade val="45000"/>
                <a:satMod val="135000"/>
              </a:schemeClr>
              <a:prstClr val="white"/>
            </a:duotone>
            <a:lum contrast="47000"/>
          </a:blip>
          <a:srcRect/>
          <a:stretch>
            <a:fillRect/>
          </a:stretch>
        </p:blipFill>
        <p:spPr bwMode="auto">
          <a:xfrm>
            <a:off x="228600" y="1447800"/>
            <a:ext cx="8573488" cy="44958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152</a:t>
            </a:fld>
            <a:endParaRPr lang="en-US"/>
          </a:p>
        </p:txBody>
      </p:sp>
      <p:sp>
        <p:nvSpPr>
          <p:cNvPr id="8" name="Date Placeholder 7"/>
          <p:cNvSpPr>
            <a:spLocks noGrp="1"/>
          </p:cNvSpPr>
          <p:nvPr>
            <p:ph type="dt" sz="half" idx="10"/>
          </p:nvPr>
        </p:nvSpPr>
        <p:spPr/>
        <p:txBody>
          <a:bodyPr/>
          <a:lstStyle/>
          <a:p>
            <a:fld id="{DD2DE874-AC0D-4BD6-B678-B812F85279BD}" type="datetime1">
              <a:rPr lang="en-US" smtClean="0"/>
              <a:pPr/>
              <a:t>7/15/2018</a:t>
            </a:fld>
            <a:endParaRPr 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Fault Tolerance</a:t>
            </a:r>
            <a:endParaRPr lang="en-US" b="1" u="sng" dirty="0"/>
          </a:p>
        </p:txBody>
      </p:sp>
      <p:pic>
        <p:nvPicPr>
          <p:cNvPr id="62466" name="Picture 2"/>
          <p:cNvPicPr>
            <a:picLocks noGrp="1" noChangeAspect="1" noChangeArrowheads="1"/>
          </p:cNvPicPr>
          <p:nvPr>
            <p:ph idx="1"/>
          </p:nvPr>
        </p:nvPicPr>
        <p:blipFill>
          <a:blip r:embed="rId2" cstate="print"/>
          <a:srcRect/>
          <a:stretch>
            <a:fillRect/>
          </a:stretch>
        </p:blipFill>
        <p:spPr bwMode="auto">
          <a:xfrm>
            <a:off x="629916" y="1447800"/>
            <a:ext cx="7904484" cy="484321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806C5000-025F-431B-8AF5-9CF013102D8F}" type="slidenum">
              <a:rPr lang="en-US" smtClean="0"/>
              <a:pPr/>
              <a:t>153</a:t>
            </a:fld>
            <a:endParaRPr lang="en-US"/>
          </a:p>
        </p:txBody>
      </p:sp>
      <p:sp>
        <p:nvSpPr>
          <p:cNvPr id="8" name="Date Placeholder 7"/>
          <p:cNvSpPr>
            <a:spLocks noGrp="1"/>
          </p:cNvSpPr>
          <p:nvPr>
            <p:ph type="dt" sz="half" idx="10"/>
          </p:nvPr>
        </p:nvSpPr>
        <p:spPr/>
        <p:txBody>
          <a:bodyPr/>
          <a:lstStyle/>
          <a:p>
            <a:fld id="{AAE9A194-43B1-4E32-BF43-8155ADCBDBE9}" type="datetime1">
              <a:rPr lang="en-US" smtClean="0"/>
              <a:pPr/>
              <a:t>7/15/2018</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noAutofit/>
          </a:bodyPr>
          <a:lstStyle/>
          <a:p>
            <a:pPr algn="l"/>
            <a:r>
              <a:rPr lang="en-US" sz="3400" b="1" u="sng" dirty="0" smtClean="0"/>
              <a:t> Possible 4-bit data words and corresponding code words</a:t>
            </a:r>
            <a:endParaRPr lang="en-US" sz="3400" b="1" u="sng" dirty="0"/>
          </a:p>
        </p:txBody>
      </p:sp>
      <p:pic>
        <p:nvPicPr>
          <p:cNvPr id="1026" name="Picture 2"/>
          <p:cNvPicPr>
            <a:picLocks noGrp="1" noChangeAspect="1" noChangeArrowheads="1"/>
          </p:cNvPicPr>
          <p:nvPr>
            <p:ph idx="1"/>
          </p:nvPr>
        </p:nvPicPr>
        <p:blipFill>
          <a:blip r:embed="rId2" cstate="print"/>
          <a:stretch>
            <a:fillRect/>
          </a:stretch>
        </p:blipFill>
        <p:spPr bwMode="auto">
          <a:xfrm>
            <a:off x="838200" y="1274287"/>
            <a:ext cx="7772400" cy="5485992"/>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D9650617-2BB4-4C68-A37E-0C3739F4C5F1}"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74638"/>
            <a:ext cx="8229600" cy="715962"/>
          </a:xfrm>
        </p:spPr>
        <p:txBody>
          <a:bodyPr>
            <a:normAutofit fontScale="90000"/>
          </a:bodyPr>
          <a:lstStyle/>
          <a:p>
            <a:r>
              <a:rPr lang="en-US" b="1" u="sng" dirty="0" smtClean="0"/>
              <a:t>(1) Parity Checking:</a:t>
            </a:r>
          </a:p>
        </p:txBody>
      </p:sp>
      <p:sp>
        <p:nvSpPr>
          <p:cNvPr id="10243" name="Content Placeholder 2"/>
          <p:cNvSpPr>
            <a:spLocks noGrp="1"/>
          </p:cNvSpPr>
          <p:nvPr>
            <p:ph idx="1"/>
          </p:nvPr>
        </p:nvSpPr>
        <p:spPr>
          <a:xfrm>
            <a:off x="457200" y="990600"/>
            <a:ext cx="8229600" cy="5334000"/>
          </a:xfrm>
        </p:spPr>
        <p:txBody>
          <a:bodyPr>
            <a:normAutofit fontScale="92500" lnSpcReduction="10000"/>
          </a:bodyPr>
          <a:lstStyle/>
          <a:p>
            <a:pPr algn="just"/>
            <a:r>
              <a:rPr lang="en-US" altLang="en-US" dirty="0" smtClean="0">
                <a:latin typeface="Tahoma" pitchFamily="34" charset="0"/>
              </a:rPr>
              <a:t>Two-dimensional parity</a:t>
            </a:r>
          </a:p>
          <a:p>
            <a:pPr lvl="2" algn="just"/>
            <a:r>
              <a:rPr lang="en-US" dirty="0" smtClean="0">
                <a:latin typeface="Tahoma" pitchFamily="34" charset="0"/>
              </a:rPr>
              <a:t>In two-dimensional parity check, a block of bits is divided into rows and a redundant row of bits is added to the whole block.</a:t>
            </a:r>
            <a:endParaRPr lang="en-GB" dirty="0" smtClean="0">
              <a:latin typeface="Tahoma" pitchFamily="34" charset="0"/>
            </a:endParaRPr>
          </a:p>
          <a:p>
            <a:pPr lvl="1" algn="just"/>
            <a:r>
              <a:rPr lang="en-US" dirty="0" smtClean="0"/>
              <a:t>Performance can be improved by using two-dimensional parity check, which organizes the block of bits in the form of a table.</a:t>
            </a:r>
          </a:p>
          <a:p>
            <a:pPr lvl="1" algn="just"/>
            <a:r>
              <a:rPr lang="en-US" dirty="0" smtClean="0"/>
              <a:t> Parity check bits are calculated for each row, which is equivalent to a simple parity check bit. </a:t>
            </a:r>
          </a:p>
          <a:p>
            <a:pPr lvl="1" algn="just"/>
            <a:r>
              <a:rPr lang="en-US" dirty="0" smtClean="0"/>
              <a:t>Parity check bits are also calculated for all columns then both are sent along with the data.</a:t>
            </a:r>
          </a:p>
          <a:p>
            <a:pPr lvl="1" algn="just"/>
            <a:r>
              <a:rPr lang="en-US" dirty="0" smtClean="0"/>
              <a:t> At the receiving end these are compared with the parity bits calculated on the received data </a:t>
            </a:r>
          </a:p>
        </p:txBody>
      </p:sp>
      <p:sp>
        <p:nvSpPr>
          <p:cNvPr id="4" name="Date Placeholder 3"/>
          <p:cNvSpPr>
            <a:spLocks noGrp="1"/>
          </p:cNvSpPr>
          <p:nvPr>
            <p:ph type="dt" sz="half" idx="10"/>
          </p:nvPr>
        </p:nvSpPr>
        <p:spPr/>
        <p:txBody>
          <a:bodyPr/>
          <a:lstStyle/>
          <a:p>
            <a:fld id="{3C702040-53A3-480D-924A-9A74F6DC66C7}"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10"/>
          <p:cNvPicPr>
            <a:picLocks noGrp="1" noChangeAspect="1" noChangeArrowheads="1"/>
          </p:cNvPicPr>
          <p:nvPr>
            <p:ph idx="1"/>
          </p:nvPr>
        </p:nvPicPr>
        <p:blipFill>
          <a:blip r:embed="rId2" cstate="print"/>
          <a:srcRect/>
          <a:stretch>
            <a:fillRect/>
          </a:stretch>
        </p:blipFill>
        <p:spPr>
          <a:xfrm>
            <a:off x="515428" y="838200"/>
            <a:ext cx="8353905" cy="5287963"/>
          </a:xfrm>
        </p:spPr>
      </p:pic>
      <p:sp>
        <p:nvSpPr>
          <p:cNvPr id="3" name="Date Placeholder 2"/>
          <p:cNvSpPr>
            <a:spLocks noGrp="1"/>
          </p:cNvSpPr>
          <p:nvPr>
            <p:ph type="dt" sz="half" idx="10"/>
          </p:nvPr>
        </p:nvSpPr>
        <p:spPr/>
        <p:txBody>
          <a:bodyPr/>
          <a:lstStyle/>
          <a:p>
            <a:fld id="{382B665A-6C8A-4F0B-A332-04FD27A85248}" type="datetime1">
              <a:rPr lang="en-US" smtClean="0"/>
              <a:pPr/>
              <a:t>7/15/2018</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u="sng" dirty="0" smtClean="0"/>
              <a:t>Two-dimension Parity Checking </a:t>
            </a:r>
            <a:endParaRPr lang="en-US" b="1" u="sng"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533400" y="1219200"/>
            <a:ext cx="8077200" cy="5003237"/>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EA0B0A79-2AFA-49D7-A411-E703E7658A3F}"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86339" y="1142999"/>
            <a:ext cx="7771323" cy="1600201"/>
          </a:xfrm>
          <a:noFill/>
        </p:spPr>
        <p:txBody>
          <a:bodyPr>
            <a:normAutofit/>
          </a:bodyPr>
          <a:lstStyle/>
          <a:p>
            <a:r>
              <a:rPr lang="en-US" sz="4000" b="1" u="sng" dirty="0" smtClean="0">
                <a:solidFill>
                  <a:schemeClr val="hlink"/>
                </a:solidFill>
              </a:rPr>
              <a:t>Error Detection  and </a:t>
            </a:r>
            <a:r>
              <a:rPr lang="en-US" sz="4000" b="1" u="sng" dirty="0">
                <a:solidFill>
                  <a:schemeClr val="hlink"/>
                </a:solidFill>
              </a:rPr>
              <a:t>Correction</a:t>
            </a:r>
          </a:p>
        </p:txBody>
      </p:sp>
      <p:sp>
        <p:nvSpPr>
          <p:cNvPr id="4099" name="Rectangle 3"/>
          <p:cNvSpPr>
            <a:spLocks noGrp="1" noChangeArrowheads="1"/>
          </p:cNvSpPr>
          <p:nvPr>
            <p:ph type="body" sz="half" idx="1"/>
          </p:nvPr>
        </p:nvSpPr>
        <p:spPr>
          <a:xfrm>
            <a:off x="457047" y="3885596"/>
            <a:ext cx="7772861" cy="1829405"/>
          </a:xfrm>
          <a:noFill/>
        </p:spPr>
        <p:txBody>
          <a:bodyPr/>
          <a:lstStyle/>
          <a:p>
            <a:r>
              <a:rPr lang="en-US" b="1" dirty="0" smtClean="0">
                <a:solidFill>
                  <a:srgbClr val="FF0000"/>
                </a:solidFill>
              </a:rPr>
              <a:t>Types of Errors</a:t>
            </a:r>
          </a:p>
          <a:p>
            <a:r>
              <a:rPr lang="en-US" b="1" dirty="0" smtClean="0">
                <a:solidFill>
                  <a:srgbClr val="FF0000"/>
                </a:solidFill>
              </a:rPr>
              <a:t>Detection</a:t>
            </a:r>
          </a:p>
          <a:p>
            <a:r>
              <a:rPr lang="en-US" b="1" dirty="0" smtClean="0">
                <a:solidFill>
                  <a:srgbClr val="FF0000"/>
                </a:solidFill>
              </a:rPr>
              <a:t>Correction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strips(downLeft)">
                                      <p:cBhvr>
                                        <p:cTn id="7" dur="500"/>
                                        <p:tgtEl>
                                          <p:spTgt spid="40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strips(downLeft)">
                                      <p:cBhvr>
                                        <p:cTn id="12" dur="500"/>
                                        <p:tgtEl>
                                          <p:spTgt spid="40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strips(downLeft)">
                                      <p:cBhvr>
                                        <p:cTn id="17"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274638"/>
            <a:ext cx="8229600" cy="868362"/>
          </a:xfrm>
        </p:spPr>
        <p:txBody>
          <a:bodyPr/>
          <a:lstStyle/>
          <a:p>
            <a:r>
              <a:rPr lang="en-US" altLang="en-US" b="1" u="sng" dirty="0" smtClean="0">
                <a:latin typeface="Tahoma" pitchFamily="34" charset="0"/>
              </a:rPr>
              <a:t>(2) Checksum</a:t>
            </a:r>
            <a:endParaRPr lang="en-US" b="1" u="sng" dirty="0" smtClean="0"/>
          </a:p>
        </p:txBody>
      </p:sp>
      <p:sp>
        <p:nvSpPr>
          <p:cNvPr id="3" name="Content Placeholder 2"/>
          <p:cNvSpPr>
            <a:spLocks noGrp="1"/>
          </p:cNvSpPr>
          <p:nvPr>
            <p:ph idx="1"/>
          </p:nvPr>
        </p:nvSpPr>
        <p:spPr>
          <a:xfrm>
            <a:off x="457200" y="1219200"/>
            <a:ext cx="8229600" cy="5334000"/>
          </a:xfrm>
        </p:spPr>
        <p:txBody>
          <a:bodyPr rtlCol="0">
            <a:normAutofit/>
          </a:bodyPr>
          <a:lstStyle/>
          <a:p>
            <a:pPr lvl="1" algn="just" fontAlgn="auto">
              <a:spcAft>
                <a:spcPts val="0"/>
              </a:spcAft>
              <a:defRPr/>
            </a:pPr>
            <a:r>
              <a:rPr lang="en-US" b="1" dirty="0" smtClean="0">
                <a:solidFill>
                  <a:schemeClr val="hlink"/>
                </a:solidFill>
                <a:latin typeface="+mj-lt"/>
              </a:rPr>
              <a:t>The sender follows these steps:</a:t>
            </a:r>
          </a:p>
          <a:p>
            <a:pPr lvl="2" algn="just" fontAlgn="auto">
              <a:spcAft>
                <a:spcPts val="0"/>
              </a:spcAft>
              <a:defRPr/>
            </a:pPr>
            <a:r>
              <a:rPr lang="en-US" sz="2200" dirty="0" smtClean="0">
                <a:latin typeface="+mj-lt"/>
              </a:rPr>
              <a:t>The unit is divided into k sections, each of n bits.</a:t>
            </a:r>
          </a:p>
          <a:p>
            <a:pPr lvl="2" algn="just" fontAlgn="auto">
              <a:spcAft>
                <a:spcPts val="0"/>
              </a:spcAft>
              <a:defRPr/>
            </a:pPr>
            <a:r>
              <a:rPr lang="en-US" sz="2200" dirty="0" smtClean="0">
                <a:latin typeface="+mj-lt"/>
              </a:rPr>
              <a:t>All sections are added using one’s complement to get the sum.</a:t>
            </a:r>
          </a:p>
          <a:p>
            <a:pPr lvl="2" algn="just" fontAlgn="auto">
              <a:spcAft>
                <a:spcPts val="0"/>
              </a:spcAft>
              <a:defRPr/>
            </a:pPr>
            <a:r>
              <a:rPr lang="en-US" sz="2200" dirty="0" smtClean="0">
                <a:latin typeface="+mj-lt"/>
              </a:rPr>
              <a:t>The sum is complemented and becomes the checksum.</a:t>
            </a:r>
          </a:p>
          <a:p>
            <a:pPr lvl="2" algn="just" fontAlgn="auto">
              <a:spcAft>
                <a:spcPts val="0"/>
              </a:spcAft>
              <a:defRPr/>
            </a:pPr>
            <a:r>
              <a:rPr lang="en-US" sz="2200" dirty="0" smtClean="0">
                <a:latin typeface="+mj-lt"/>
              </a:rPr>
              <a:t>The checksum is sent with the data.</a:t>
            </a:r>
          </a:p>
          <a:p>
            <a:pPr lvl="1" algn="just" fontAlgn="auto">
              <a:spcAft>
                <a:spcPts val="0"/>
              </a:spcAft>
              <a:defRPr/>
            </a:pPr>
            <a:r>
              <a:rPr lang="en-US" b="1" dirty="0" smtClean="0">
                <a:solidFill>
                  <a:schemeClr val="hlink"/>
                </a:solidFill>
                <a:latin typeface="+mj-lt"/>
              </a:rPr>
              <a:t>The receiver follows these steps:</a:t>
            </a:r>
          </a:p>
          <a:p>
            <a:pPr lvl="2" algn="just" fontAlgn="auto">
              <a:spcAft>
                <a:spcPts val="0"/>
              </a:spcAft>
              <a:defRPr/>
            </a:pPr>
            <a:r>
              <a:rPr lang="en-US" sz="2200" dirty="0" smtClean="0">
                <a:latin typeface="+mj-lt"/>
              </a:rPr>
              <a:t>The unit is divided into k sections, each of n bits.</a:t>
            </a:r>
          </a:p>
          <a:p>
            <a:pPr lvl="2" algn="just" fontAlgn="auto">
              <a:spcAft>
                <a:spcPts val="0"/>
              </a:spcAft>
              <a:defRPr/>
            </a:pPr>
            <a:r>
              <a:rPr lang="en-US" sz="2200" dirty="0" smtClean="0">
                <a:latin typeface="+mj-lt"/>
              </a:rPr>
              <a:t>All sections are added using one’s complement to get the sum.</a:t>
            </a:r>
          </a:p>
          <a:p>
            <a:pPr lvl="2" algn="just" fontAlgn="auto">
              <a:spcAft>
                <a:spcPts val="0"/>
              </a:spcAft>
              <a:defRPr/>
            </a:pPr>
            <a:r>
              <a:rPr lang="en-US" sz="2200" dirty="0" smtClean="0">
                <a:latin typeface="+mj-lt"/>
              </a:rPr>
              <a:t>The sum is complemented.</a:t>
            </a:r>
          </a:p>
          <a:p>
            <a:pPr lvl="2" algn="just" fontAlgn="auto">
              <a:spcAft>
                <a:spcPts val="0"/>
              </a:spcAft>
              <a:defRPr/>
            </a:pPr>
            <a:r>
              <a:rPr lang="en-US" sz="2200" dirty="0" smtClean="0">
                <a:latin typeface="+mj-lt"/>
              </a:rPr>
              <a:t>If the result is zero, the data are accepted: otherwise, rejected</a:t>
            </a:r>
            <a:r>
              <a:rPr lang="en-US" sz="2000" dirty="0" smtClean="0">
                <a:effectLst>
                  <a:outerShdw blurRad="38100" dist="38100" dir="2700000" algn="tl">
                    <a:srgbClr val="C0C0C0"/>
                  </a:outerShdw>
                </a:effectLst>
                <a:latin typeface="+mj-lt"/>
              </a:rPr>
              <a:t>.</a:t>
            </a:r>
            <a:endParaRPr lang="en-GB" sz="2000" dirty="0" smtClean="0">
              <a:latin typeface="+mj-lt"/>
            </a:endParaRPr>
          </a:p>
          <a:p>
            <a:pPr lvl="2" algn="just" fontAlgn="auto">
              <a:spcAft>
                <a:spcPts val="0"/>
              </a:spcAft>
              <a:defRPr/>
            </a:pPr>
            <a:endParaRPr lang="en-US" b="1" dirty="0" smtClean="0">
              <a:solidFill>
                <a:schemeClr val="hlink"/>
              </a:solidFill>
              <a:effectLst>
                <a:outerShdw blurRad="38100" dist="38100" dir="2700000" algn="tl">
                  <a:srgbClr val="C0C0C0"/>
                </a:outerShdw>
              </a:effectLst>
              <a:latin typeface="+mj-lt"/>
            </a:endParaRPr>
          </a:p>
          <a:p>
            <a:pPr lvl="1" algn="just" fontAlgn="auto">
              <a:spcAft>
                <a:spcPts val="0"/>
              </a:spcAft>
              <a:defRPr/>
            </a:pPr>
            <a:endParaRPr lang="en-US" b="1" dirty="0" smtClean="0">
              <a:solidFill>
                <a:schemeClr val="hlink"/>
              </a:solidFill>
              <a:effectLst>
                <a:outerShdw blurRad="38100" dist="38100" dir="2700000" algn="tl">
                  <a:srgbClr val="C0C0C0"/>
                </a:outerShdw>
              </a:effectLst>
              <a:latin typeface="+mj-lt"/>
            </a:endParaRPr>
          </a:p>
          <a:p>
            <a:pPr lvl="2" algn="just" fontAlgn="auto">
              <a:spcAft>
                <a:spcPts val="0"/>
              </a:spcAft>
              <a:defRPr/>
            </a:pPr>
            <a:endParaRPr lang="en-US" dirty="0">
              <a:latin typeface="+mj-lt"/>
            </a:endParaRPr>
          </a:p>
        </p:txBody>
      </p:sp>
      <p:sp>
        <p:nvSpPr>
          <p:cNvPr id="4" name="Date Placeholder 3"/>
          <p:cNvSpPr>
            <a:spLocks noGrp="1"/>
          </p:cNvSpPr>
          <p:nvPr>
            <p:ph type="dt" sz="half" idx="10"/>
          </p:nvPr>
        </p:nvSpPr>
        <p:spPr/>
        <p:txBody>
          <a:bodyPr/>
          <a:lstStyle/>
          <a:p>
            <a:fld id="{49BB26A2-E0CB-410D-99EB-CFD973D3E80B}"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b="1" dirty="0" smtClean="0"/>
              <a:t>Example Part 1</a:t>
            </a:r>
          </a:p>
        </p:txBody>
      </p:sp>
      <p:sp>
        <p:nvSpPr>
          <p:cNvPr id="3" name="Content Placeholder 2"/>
          <p:cNvSpPr>
            <a:spLocks noGrp="1"/>
          </p:cNvSpPr>
          <p:nvPr>
            <p:ph idx="1"/>
          </p:nvPr>
        </p:nvSpPr>
        <p:spPr/>
        <p:txBody>
          <a:bodyPr rtlCol="0">
            <a:normAutofit fontScale="77500" lnSpcReduction="20000"/>
          </a:bodyPr>
          <a:lstStyle/>
          <a:p>
            <a:pPr fontAlgn="auto">
              <a:spcBef>
                <a:spcPct val="50000"/>
              </a:spcBef>
              <a:spcAft>
                <a:spcPts val="0"/>
              </a:spcAft>
              <a:defRPr/>
            </a:pPr>
            <a:r>
              <a:rPr lang="en-US" dirty="0" smtClean="0">
                <a:latin typeface="+mj-lt"/>
              </a:rPr>
              <a:t>Suppose the following block of 16 bits is to be sent using a checksum of 8 bits. </a:t>
            </a:r>
          </a:p>
          <a:p>
            <a:pPr fontAlgn="auto">
              <a:spcBef>
                <a:spcPct val="50000"/>
              </a:spcBef>
              <a:spcAft>
                <a:spcPts val="0"/>
              </a:spcAft>
              <a:defRPr/>
            </a:pPr>
            <a:r>
              <a:rPr lang="en-US" dirty="0" smtClean="0">
                <a:latin typeface="+mj-lt"/>
              </a:rPr>
              <a:t>  10101001   00111001 </a:t>
            </a:r>
          </a:p>
          <a:p>
            <a:pPr fontAlgn="auto">
              <a:spcBef>
                <a:spcPct val="50000"/>
              </a:spcBef>
              <a:spcAft>
                <a:spcPts val="0"/>
              </a:spcAft>
              <a:defRPr/>
            </a:pPr>
            <a:r>
              <a:rPr lang="en-US" dirty="0" smtClean="0">
                <a:latin typeface="+mj-lt"/>
              </a:rPr>
              <a:t>The numbers are added using one’s complement</a:t>
            </a:r>
          </a:p>
          <a:p>
            <a:pPr fontAlgn="auto">
              <a:spcBef>
                <a:spcPct val="50000"/>
              </a:spcBef>
              <a:spcAft>
                <a:spcPts val="0"/>
              </a:spcAft>
              <a:defRPr/>
            </a:pPr>
            <a:r>
              <a:rPr lang="en-US" dirty="0" smtClean="0">
                <a:latin typeface="+mj-lt"/>
              </a:rPr>
              <a:t>                           10101001    </a:t>
            </a:r>
          </a:p>
          <a:p>
            <a:pPr fontAlgn="auto">
              <a:spcBef>
                <a:spcPct val="50000"/>
              </a:spcBef>
              <a:spcAft>
                <a:spcPts val="0"/>
              </a:spcAft>
              <a:defRPr/>
            </a:pPr>
            <a:r>
              <a:rPr lang="en-US" dirty="0" smtClean="0">
                <a:latin typeface="+mj-lt"/>
              </a:rPr>
              <a:t>                           00111001</a:t>
            </a:r>
            <a:br>
              <a:rPr lang="en-US" dirty="0" smtClean="0">
                <a:latin typeface="+mj-lt"/>
              </a:rPr>
            </a:br>
            <a:r>
              <a:rPr lang="en-US" dirty="0" smtClean="0">
                <a:latin typeface="+mj-lt"/>
              </a:rPr>
              <a:t>                           ------------</a:t>
            </a:r>
            <a:br>
              <a:rPr lang="en-US" dirty="0" smtClean="0">
                <a:latin typeface="+mj-lt"/>
              </a:rPr>
            </a:br>
            <a:r>
              <a:rPr lang="en-US" dirty="0" smtClean="0">
                <a:latin typeface="+mj-lt"/>
              </a:rPr>
              <a:t>Sum	        11100010</a:t>
            </a:r>
          </a:p>
          <a:p>
            <a:pPr fontAlgn="auto">
              <a:spcBef>
                <a:spcPct val="50000"/>
              </a:spcBef>
              <a:spcAft>
                <a:spcPts val="0"/>
              </a:spcAft>
              <a:defRPr/>
            </a:pPr>
            <a:r>
              <a:rPr lang="en-US" dirty="0" smtClean="0">
                <a:latin typeface="+mj-lt"/>
              </a:rPr>
              <a:t>Checksum          </a:t>
            </a:r>
            <a:r>
              <a:rPr lang="en-US" b="1" dirty="0" smtClean="0">
                <a:solidFill>
                  <a:schemeClr val="hlink"/>
                </a:solidFill>
                <a:latin typeface="+mj-lt"/>
              </a:rPr>
              <a:t>00011101</a:t>
            </a:r>
          </a:p>
          <a:p>
            <a:pPr fontAlgn="auto">
              <a:spcBef>
                <a:spcPct val="50000"/>
              </a:spcBef>
              <a:spcAft>
                <a:spcPts val="0"/>
              </a:spcAft>
              <a:defRPr/>
            </a:pPr>
            <a:r>
              <a:rPr lang="en-US" dirty="0" smtClean="0">
                <a:latin typeface="+mj-lt"/>
              </a:rPr>
              <a:t>The pattern sent is       10101001   00111001   </a:t>
            </a:r>
            <a:r>
              <a:rPr lang="en-US" b="1" dirty="0" smtClean="0">
                <a:solidFill>
                  <a:schemeClr val="hlink"/>
                </a:solidFill>
                <a:latin typeface="+mj-lt"/>
              </a:rPr>
              <a:t>00011101</a:t>
            </a:r>
          </a:p>
          <a:p>
            <a:pPr fontAlgn="auto">
              <a:spcAft>
                <a:spcPts val="0"/>
              </a:spcAft>
              <a:defRPr/>
            </a:pPr>
            <a:endParaRPr lang="en-US" dirty="0">
              <a:latin typeface="+mj-lt"/>
            </a:endParaRPr>
          </a:p>
        </p:txBody>
      </p:sp>
      <p:sp>
        <p:nvSpPr>
          <p:cNvPr id="4" name="Date Placeholder 3"/>
          <p:cNvSpPr>
            <a:spLocks noGrp="1"/>
          </p:cNvSpPr>
          <p:nvPr>
            <p:ph type="dt" sz="half" idx="10"/>
          </p:nvPr>
        </p:nvSpPr>
        <p:spPr/>
        <p:txBody>
          <a:bodyPr/>
          <a:lstStyle/>
          <a:p>
            <a:fld id="{9FD49AA4-A1CD-42CA-8F12-57BF24F4AA0A}"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b="1" dirty="0" smtClean="0"/>
              <a:t>Example part 2</a:t>
            </a:r>
          </a:p>
        </p:txBody>
      </p:sp>
      <p:sp>
        <p:nvSpPr>
          <p:cNvPr id="3" name="Content Placeholder 2"/>
          <p:cNvSpPr>
            <a:spLocks noGrp="1"/>
          </p:cNvSpPr>
          <p:nvPr>
            <p:ph idx="1"/>
          </p:nvPr>
        </p:nvSpPr>
        <p:spPr>
          <a:xfrm>
            <a:off x="457200" y="1295400"/>
            <a:ext cx="8229600" cy="4830763"/>
          </a:xfrm>
        </p:spPr>
        <p:txBody>
          <a:bodyPr rtlCol="0">
            <a:normAutofit fontScale="77500" lnSpcReduction="20000"/>
          </a:bodyPr>
          <a:lstStyle/>
          <a:p>
            <a:pPr fontAlgn="auto">
              <a:spcBef>
                <a:spcPct val="50000"/>
              </a:spcBef>
              <a:spcAft>
                <a:spcPts val="0"/>
              </a:spcAft>
              <a:defRPr/>
            </a:pPr>
            <a:r>
              <a:rPr lang="en-US" dirty="0" smtClean="0">
                <a:latin typeface="+mj-lt"/>
              </a:rPr>
              <a:t>Now suppose the receiver receives the pattern sent in Example 7 and there is no error. </a:t>
            </a:r>
          </a:p>
          <a:p>
            <a:pPr fontAlgn="auto">
              <a:spcBef>
                <a:spcPct val="50000"/>
              </a:spcBef>
              <a:spcAft>
                <a:spcPts val="0"/>
              </a:spcAft>
              <a:defRPr/>
            </a:pPr>
            <a:r>
              <a:rPr lang="en-US" dirty="0" smtClean="0">
                <a:latin typeface="+mj-lt"/>
              </a:rPr>
              <a:t>10101001   00111001   00011101</a:t>
            </a:r>
          </a:p>
          <a:p>
            <a:pPr fontAlgn="auto">
              <a:spcBef>
                <a:spcPct val="50000"/>
              </a:spcBef>
              <a:spcAft>
                <a:spcPts val="0"/>
              </a:spcAft>
              <a:defRPr/>
            </a:pPr>
            <a:r>
              <a:rPr lang="en-US" dirty="0" smtClean="0">
                <a:latin typeface="+mj-lt"/>
              </a:rPr>
              <a:t>When the receiver adds the three sections, it will get all 1s, which, after complementing, is all 0s and shows that there is no error. </a:t>
            </a:r>
          </a:p>
          <a:p>
            <a:pPr fontAlgn="auto">
              <a:spcBef>
                <a:spcPct val="50000"/>
              </a:spcBef>
              <a:spcAft>
                <a:spcPts val="0"/>
              </a:spcAft>
              <a:defRPr/>
            </a:pPr>
            <a:r>
              <a:rPr lang="en-US" dirty="0" smtClean="0">
                <a:latin typeface="+mj-lt"/>
              </a:rPr>
              <a:t>			10101001</a:t>
            </a:r>
          </a:p>
          <a:p>
            <a:pPr fontAlgn="auto">
              <a:spcBef>
                <a:spcPct val="50000"/>
              </a:spcBef>
              <a:spcAft>
                <a:spcPts val="0"/>
              </a:spcAft>
              <a:defRPr/>
            </a:pPr>
            <a:r>
              <a:rPr lang="en-US" dirty="0" smtClean="0">
                <a:latin typeface="+mj-lt"/>
              </a:rPr>
              <a:t>			00111001    </a:t>
            </a:r>
          </a:p>
          <a:p>
            <a:pPr fontAlgn="auto">
              <a:spcBef>
                <a:spcPct val="50000"/>
              </a:spcBef>
              <a:spcAft>
                <a:spcPts val="0"/>
              </a:spcAft>
              <a:defRPr/>
            </a:pPr>
            <a:r>
              <a:rPr lang="en-US" dirty="0" smtClean="0">
                <a:latin typeface="+mj-lt"/>
              </a:rPr>
              <a:t>			00011101 </a:t>
            </a:r>
          </a:p>
          <a:p>
            <a:pPr fontAlgn="auto">
              <a:spcBef>
                <a:spcPct val="50000"/>
              </a:spcBef>
              <a:spcAft>
                <a:spcPts val="0"/>
              </a:spcAft>
              <a:defRPr/>
            </a:pPr>
            <a:r>
              <a:rPr lang="en-US" dirty="0" smtClean="0">
                <a:latin typeface="+mj-lt"/>
              </a:rPr>
              <a:t>Sum			11111111  </a:t>
            </a:r>
          </a:p>
          <a:p>
            <a:pPr fontAlgn="auto">
              <a:spcBef>
                <a:spcPct val="50000"/>
              </a:spcBef>
              <a:spcAft>
                <a:spcPts val="0"/>
              </a:spcAft>
              <a:defRPr/>
            </a:pPr>
            <a:r>
              <a:rPr lang="en-US" dirty="0" smtClean="0">
                <a:latin typeface="+mj-lt"/>
              </a:rPr>
              <a:t>Complement        	</a:t>
            </a:r>
            <a:r>
              <a:rPr lang="en-US" b="1" dirty="0" smtClean="0">
                <a:solidFill>
                  <a:schemeClr val="hlink"/>
                </a:solidFill>
                <a:latin typeface="+mj-lt"/>
              </a:rPr>
              <a:t>00000000</a:t>
            </a:r>
            <a:r>
              <a:rPr lang="en-US" dirty="0" smtClean="0">
                <a:latin typeface="+mj-lt"/>
              </a:rPr>
              <a:t>  </a:t>
            </a:r>
            <a:r>
              <a:rPr lang="en-US" dirty="0" smtClean="0">
                <a:solidFill>
                  <a:schemeClr val="hlink"/>
                </a:solidFill>
                <a:latin typeface="+mj-lt"/>
              </a:rPr>
              <a:t>means that the pattern is OK.</a:t>
            </a:r>
          </a:p>
          <a:p>
            <a:pPr fontAlgn="auto">
              <a:spcAft>
                <a:spcPts val="0"/>
              </a:spcAft>
              <a:defRPr/>
            </a:pPr>
            <a:endParaRPr lang="en-US" dirty="0">
              <a:latin typeface="+mj-lt"/>
            </a:endParaRPr>
          </a:p>
        </p:txBody>
      </p:sp>
      <p:sp>
        <p:nvSpPr>
          <p:cNvPr id="4" name="Date Placeholder 3"/>
          <p:cNvSpPr>
            <a:spLocks noGrp="1"/>
          </p:cNvSpPr>
          <p:nvPr>
            <p:ph type="dt" sz="half" idx="10"/>
          </p:nvPr>
        </p:nvSpPr>
        <p:spPr/>
        <p:txBody>
          <a:bodyPr/>
          <a:lstStyle/>
          <a:p>
            <a:fld id="{1A09FC5E-B24F-456C-B384-15D6C0AA478A}"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fontScale="90000"/>
          </a:bodyPr>
          <a:lstStyle/>
          <a:p>
            <a:r>
              <a:rPr lang="en-US" b="1" u="sng" dirty="0" smtClean="0"/>
              <a:t/>
            </a:r>
            <a:br>
              <a:rPr lang="en-US" b="1" u="sng" dirty="0" smtClean="0"/>
            </a:br>
            <a:r>
              <a:rPr lang="en-US" b="1" u="sng" dirty="0" smtClean="0"/>
              <a:t>Cyclic Redundancy Checks (CRC) </a:t>
            </a:r>
            <a:br>
              <a:rPr lang="en-US" b="1" u="sng" dirty="0" smtClean="0"/>
            </a:br>
            <a:endParaRPr lang="en-US" b="1" u="sng" dirty="0"/>
          </a:p>
        </p:txBody>
      </p:sp>
      <p:sp>
        <p:nvSpPr>
          <p:cNvPr id="3" name="Content Placeholder 2"/>
          <p:cNvSpPr>
            <a:spLocks noGrp="1"/>
          </p:cNvSpPr>
          <p:nvPr>
            <p:ph idx="1"/>
          </p:nvPr>
        </p:nvSpPr>
        <p:spPr>
          <a:xfrm>
            <a:off x="457200" y="1066800"/>
            <a:ext cx="8382000" cy="5181600"/>
          </a:xfrm>
        </p:spPr>
        <p:txBody>
          <a:bodyPr>
            <a:normAutofit fontScale="85000" lnSpcReduction="20000"/>
          </a:bodyPr>
          <a:lstStyle/>
          <a:p>
            <a:pPr algn="just"/>
            <a:r>
              <a:rPr lang="en-US" dirty="0" smtClean="0"/>
              <a:t>This  is the most powerful and easy to implement technique. </a:t>
            </a:r>
          </a:p>
          <a:p>
            <a:pPr algn="just"/>
            <a:r>
              <a:rPr lang="en-US" dirty="0" smtClean="0"/>
              <a:t>Unlike checksum scheme, which is based on addition, CRC is based on binary division.</a:t>
            </a:r>
          </a:p>
          <a:p>
            <a:pPr algn="just"/>
            <a:r>
              <a:rPr lang="en-US" dirty="0" smtClean="0"/>
              <a:t> In CRC, a sequence of redundant bits, called cyclic redundancy check bits, are appended to the end of data unit so that the resulting data unit becomes exactly divisible by a second, predetermined binary number.</a:t>
            </a:r>
          </a:p>
          <a:p>
            <a:pPr algn="just"/>
            <a:r>
              <a:rPr lang="en-US" dirty="0" smtClean="0"/>
              <a:t> At the destination, the incoming data unit is divided by the same number. </a:t>
            </a:r>
          </a:p>
          <a:p>
            <a:pPr algn="just"/>
            <a:r>
              <a:rPr lang="en-US" dirty="0" smtClean="0"/>
              <a:t>If at this step there is no remainder, the data unit is assumed to be correct and is therefore accepted.</a:t>
            </a:r>
          </a:p>
          <a:p>
            <a:pPr algn="just"/>
            <a:r>
              <a:rPr lang="en-US" dirty="0" smtClean="0"/>
              <a:t> A remainder indicates that the data unit has been damaged in transit and therefore must be rejected</a:t>
            </a:r>
            <a:endParaRPr lang="en-US" dirty="0"/>
          </a:p>
        </p:txBody>
      </p:sp>
      <p:sp>
        <p:nvSpPr>
          <p:cNvPr id="4" name="Date Placeholder 3"/>
          <p:cNvSpPr>
            <a:spLocks noGrp="1"/>
          </p:cNvSpPr>
          <p:nvPr>
            <p:ph type="dt" sz="half" idx="10"/>
          </p:nvPr>
        </p:nvSpPr>
        <p:spPr/>
        <p:txBody>
          <a:bodyPr/>
          <a:lstStyle/>
          <a:p>
            <a:fld id="{C2AF58DE-59FC-4F44-BD4D-B7BE069A50C4}"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6339" y="381000"/>
            <a:ext cx="7771323" cy="838200"/>
          </a:xfrm>
        </p:spPr>
        <p:txBody>
          <a:bodyPr/>
          <a:lstStyle/>
          <a:p>
            <a:pPr>
              <a:defRPr/>
            </a:pPr>
            <a:r>
              <a:rPr lang="en-US" b="1" u="sng" dirty="0" smtClean="0"/>
              <a:t>Cyclic Redundancy Check</a:t>
            </a:r>
          </a:p>
        </p:txBody>
      </p:sp>
      <p:sp>
        <p:nvSpPr>
          <p:cNvPr id="20483" name="Rectangle 3"/>
          <p:cNvSpPr>
            <a:spLocks noGrp="1" noChangeArrowheads="1"/>
          </p:cNvSpPr>
          <p:nvPr>
            <p:ph type="body" idx="1"/>
          </p:nvPr>
        </p:nvSpPr>
        <p:spPr>
          <a:xfrm>
            <a:off x="686339" y="1371600"/>
            <a:ext cx="7771323" cy="5081210"/>
          </a:xfrm>
        </p:spPr>
        <p:txBody>
          <a:bodyPr/>
          <a:lstStyle/>
          <a:p>
            <a:pPr algn="just">
              <a:lnSpc>
                <a:spcPct val="90000"/>
              </a:lnSpc>
            </a:pPr>
            <a:r>
              <a:rPr lang="en-US" dirty="0" smtClean="0"/>
              <a:t>Given a k-bit frame or message, the transmitter generates an n-bit sequence, known as a </a:t>
            </a:r>
            <a:r>
              <a:rPr lang="en-US" sz="2800" i="1" dirty="0">
                <a:solidFill>
                  <a:srgbClr val="063DE8"/>
                </a:solidFill>
                <a:latin typeface="Comic Sans MS" pitchFamily="66" charset="0"/>
              </a:rPr>
              <a:t>frame check sequence</a:t>
            </a:r>
            <a:r>
              <a:rPr lang="en-US" sz="2800" i="1" dirty="0">
                <a:latin typeface="Comic Sans MS" pitchFamily="66" charset="0"/>
              </a:rPr>
              <a:t> </a:t>
            </a:r>
            <a:r>
              <a:rPr lang="en-US" sz="2800" i="1" dirty="0">
                <a:solidFill>
                  <a:srgbClr val="063DE8"/>
                </a:solidFill>
                <a:latin typeface="Comic Sans MS" pitchFamily="66" charset="0"/>
              </a:rPr>
              <a:t>(FCS)</a:t>
            </a:r>
            <a:r>
              <a:rPr lang="en-US" sz="2800" i="1" dirty="0">
                <a:latin typeface="Comic Sans MS" pitchFamily="66" charset="0"/>
              </a:rPr>
              <a:t>, </a:t>
            </a:r>
            <a:r>
              <a:rPr lang="en-US" dirty="0" smtClean="0"/>
              <a:t>so that the resulting frame, consisting of (</a:t>
            </a:r>
            <a:r>
              <a:rPr lang="en-US" dirty="0" err="1" smtClean="0"/>
              <a:t>k+n</a:t>
            </a:r>
            <a:r>
              <a:rPr lang="en-US" dirty="0" smtClean="0"/>
              <a:t>) bits, is exactly divisible by some predetermined number.</a:t>
            </a:r>
          </a:p>
          <a:p>
            <a:pPr algn="just">
              <a:lnSpc>
                <a:spcPct val="90000"/>
              </a:lnSpc>
            </a:pPr>
            <a:r>
              <a:rPr lang="en-US" dirty="0" smtClean="0"/>
              <a:t>The receiver then divides the incoming frame by the same number and, if there is no remainder, assumes that there was no error.</a:t>
            </a:r>
          </a:p>
        </p:txBody>
      </p:sp>
      <p:sp>
        <p:nvSpPr>
          <p:cNvPr id="4" name="Date Placeholder 3"/>
          <p:cNvSpPr>
            <a:spLocks noGrp="1"/>
          </p:cNvSpPr>
          <p:nvPr>
            <p:ph type="dt" sz="half" idx="10"/>
          </p:nvPr>
        </p:nvSpPr>
        <p:spPr/>
        <p:txBody>
          <a:bodyPr/>
          <a:lstStyle/>
          <a:p>
            <a:fld id="{367FE278-AC4A-49E7-8B1C-1738AA94CEE6}"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rrowheads="1"/>
          </p:cNvPicPr>
          <p:nvPr/>
        </p:nvPicPr>
        <p:blipFill>
          <a:blip r:embed="rId2" cstate="print"/>
          <a:srcRect/>
          <a:stretch>
            <a:fillRect/>
          </a:stretch>
        </p:blipFill>
        <p:spPr bwMode="auto">
          <a:xfrm>
            <a:off x="333936" y="1676400"/>
            <a:ext cx="8449967" cy="4009875"/>
          </a:xfrm>
          <a:prstGeom prst="rect">
            <a:avLst/>
          </a:prstGeom>
          <a:noFill/>
          <a:ln w="12700">
            <a:noFill/>
            <a:miter lim="800000"/>
            <a:headEnd/>
            <a:tailEnd/>
          </a:ln>
          <a:effectLst/>
        </p:spPr>
      </p:pic>
      <p:sp>
        <p:nvSpPr>
          <p:cNvPr id="19459" name="Rectangle 3"/>
          <p:cNvSpPr>
            <a:spLocks noChangeArrowheads="1"/>
          </p:cNvSpPr>
          <p:nvPr/>
        </p:nvSpPr>
        <p:spPr bwMode="auto">
          <a:xfrm>
            <a:off x="685800" y="334132"/>
            <a:ext cx="8153400" cy="705311"/>
          </a:xfrm>
          <a:prstGeom prst="rect">
            <a:avLst/>
          </a:prstGeom>
          <a:noFill/>
          <a:ln w="12700">
            <a:noFill/>
            <a:miter lim="800000"/>
            <a:headEnd/>
            <a:tailEnd/>
          </a:ln>
          <a:effectLst/>
        </p:spPr>
        <p:txBody>
          <a:bodyPr wrap="square" lIns="90479" tIns="44445" rIns="90479" bIns="44445">
            <a:spAutoFit/>
          </a:bodyPr>
          <a:lstStyle/>
          <a:p>
            <a:pPr algn="ctr"/>
            <a:r>
              <a:rPr lang="en-US" sz="4000" b="1" u="sng" dirty="0">
                <a:solidFill>
                  <a:srgbClr val="00279F"/>
                </a:solidFill>
              </a:rPr>
              <a:t>Cyclic Redundancy </a:t>
            </a:r>
            <a:r>
              <a:rPr lang="en-US" sz="4000" b="1" u="sng" dirty="0" smtClean="0">
                <a:solidFill>
                  <a:srgbClr val="00279F"/>
                </a:solidFill>
              </a:rPr>
              <a:t>Check (CRC)</a:t>
            </a:r>
            <a:endParaRPr lang="en-US" sz="4000" b="1" u="sng" dirty="0">
              <a:solidFill>
                <a:srgbClr val="00279F"/>
              </a:solidFill>
            </a:endParaRPr>
          </a:p>
        </p:txBody>
      </p:sp>
      <p:sp>
        <p:nvSpPr>
          <p:cNvPr id="4" name="Date Placeholder 3"/>
          <p:cNvSpPr>
            <a:spLocks noGrp="1"/>
          </p:cNvSpPr>
          <p:nvPr>
            <p:ph type="dt" sz="half" idx="10"/>
          </p:nvPr>
        </p:nvSpPr>
        <p:spPr/>
        <p:txBody>
          <a:bodyPr/>
          <a:lstStyle/>
          <a:p>
            <a:fld id="{5E697D88-0336-4C28-9545-655064BAED7F}"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25</a:t>
            </a:fld>
            <a:endParaRPr 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935665" y="1143000"/>
            <a:ext cx="7821557" cy="5410200"/>
          </a:xfrm>
          <a:prstGeom prst="rect">
            <a:avLst/>
          </a:prstGeom>
          <a:noFill/>
          <a:ln w="9525">
            <a:noFill/>
            <a:miter lim="800000"/>
            <a:headEnd/>
            <a:tailEnd/>
          </a:ln>
          <a:effectLst/>
        </p:spPr>
      </p:pic>
      <p:sp>
        <p:nvSpPr>
          <p:cNvPr id="5" name="Title 4"/>
          <p:cNvSpPr>
            <a:spLocks noGrp="1"/>
          </p:cNvSpPr>
          <p:nvPr>
            <p:ph type="title"/>
          </p:nvPr>
        </p:nvSpPr>
        <p:spPr>
          <a:xfrm>
            <a:off x="457200" y="274638"/>
            <a:ext cx="8229600" cy="792162"/>
          </a:xfrm>
        </p:spPr>
        <p:txBody>
          <a:bodyPr>
            <a:normAutofit fontScale="90000"/>
          </a:bodyPr>
          <a:lstStyle/>
          <a:p>
            <a:r>
              <a:rPr lang="en-US" b="1" u="sng" dirty="0" smtClean="0"/>
              <a:t/>
            </a:r>
            <a:br>
              <a:rPr lang="en-US" b="1" u="sng" dirty="0" smtClean="0"/>
            </a:br>
            <a:r>
              <a:rPr lang="en-US" b="1" u="sng" dirty="0" smtClean="0"/>
              <a:t>Basic scheme for Cyclic Redundancy Checking </a:t>
            </a:r>
            <a:endParaRPr lang="en-US" b="1" u="sng" dirty="0"/>
          </a:p>
        </p:txBody>
      </p:sp>
      <p:sp>
        <p:nvSpPr>
          <p:cNvPr id="4" name="Date Placeholder 3"/>
          <p:cNvSpPr>
            <a:spLocks noGrp="1"/>
          </p:cNvSpPr>
          <p:nvPr>
            <p:ph type="dt" sz="half" idx="10"/>
          </p:nvPr>
        </p:nvSpPr>
        <p:spPr/>
        <p:txBody>
          <a:bodyPr/>
          <a:lstStyle/>
          <a:p>
            <a:fld id="{AF0AFD8F-39FA-4198-8362-C1195DBD9FEE}"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381000"/>
            <a:ext cx="8229600" cy="5943600"/>
          </a:xfrm>
        </p:spPr>
        <p:txBody>
          <a:bodyPr>
            <a:normAutofit fontScale="85000" lnSpcReduction="10000"/>
          </a:bodyPr>
          <a:lstStyle/>
          <a:p>
            <a:pPr algn="just"/>
            <a:r>
              <a:rPr lang="en-US" dirty="0" smtClean="0"/>
              <a:t>In mathematical operation  dividing a sample 4-bit number by  1011, using the modulo-2 arithmetic.</a:t>
            </a:r>
          </a:p>
          <a:p>
            <a:pPr algn="just"/>
            <a:r>
              <a:rPr lang="en-US" dirty="0" smtClean="0"/>
              <a:t> Modulo-2 arithmetic is a binary addition process without any carry over, which is just the Exclusive-OR operation. </a:t>
            </a:r>
          </a:p>
          <a:p>
            <a:pPr algn="just"/>
            <a:r>
              <a:rPr lang="en-US" dirty="0" smtClean="0"/>
              <a:t>Consider the case where k=1101. Hence we have to divide 1101000 (i.e. k appended by 3 zeros) by 1011, which produces the remainder r=001, so that the bit frame (</a:t>
            </a:r>
            <a:r>
              <a:rPr lang="en-US" dirty="0" err="1" smtClean="0"/>
              <a:t>k+r</a:t>
            </a:r>
            <a:r>
              <a:rPr lang="en-US" dirty="0" smtClean="0"/>
              <a:t>) =1101001 is actually being transmitted through the communication channel.</a:t>
            </a:r>
          </a:p>
          <a:p>
            <a:pPr algn="just"/>
            <a:r>
              <a:rPr lang="en-US" dirty="0" smtClean="0"/>
              <a:t> At the receiving end, if the received number, i.e., 1101001 is divided by the same generator polynomial 1011 to get the remainder as 000, it can be assumed that the data is free of errors. </a:t>
            </a:r>
            <a:endParaRPr lang="en-US" dirty="0"/>
          </a:p>
        </p:txBody>
      </p:sp>
      <p:sp>
        <p:nvSpPr>
          <p:cNvPr id="3" name="Date Placeholder 2"/>
          <p:cNvSpPr>
            <a:spLocks noGrp="1"/>
          </p:cNvSpPr>
          <p:nvPr>
            <p:ph type="dt" sz="half" idx="10"/>
          </p:nvPr>
        </p:nvSpPr>
        <p:spPr/>
        <p:txBody>
          <a:bodyPr/>
          <a:lstStyle/>
          <a:p>
            <a:fld id="{E785D915-6A2C-46D2-9DB3-03E18D215CD9}" type="datetime1">
              <a:rPr lang="en-US" smtClean="0"/>
              <a:pPr/>
              <a:t>7/15/2018</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rrowheads="1"/>
          </p:cNvPicPr>
          <p:nvPr/>
        </p:nvPicPr>
        <p:blipFill>
          <a:blip r:embed="rId2" cstate="print"/>
          <a:srcRect/>
          <a:stretch>
            <a:fillRect/>
          </a:stretch>
        </p:blipFill>
        <p:spPr bwMode="auto">
          <a:xfrm>
            <a:off x="3343275" y="523875"/>
            <a:ext cx="3522663" cy="5605463"/>
          </a:xfrm>
          <a:prstGeom prst="rect">
            <a:avLst/>
          </a:prstGeom>
          <a:noFill/>
          <a:ln w="12700">
            <a:noFill/>
            <a:miter lim="800000"/>
            <a:headEnd/>
            <a:tailEnd/>
          </a:ln>
        </p:spPr>
      </p:pic>
      <p:sp>
        <p:nvSpPr>
          <p:cNvPr id="3075" name="Rectangle 3"/>
          <p:cNvSpPr>
            <a:spLocks noChangeArrowheads="1"/>
          </p:cNvSpPr>
          <p:nvPr/>
        </p:nvSpPr>
        <p:spPr bwMode="auto">
          <a:xfrm>
            <a:off x="1274763" y="3317875"/>
            <a:ext cx="2914650" cy="588963"/>
          </a:xfrm>
          <a:prstGeom prst="rect">
            <a:avLst/>
          </a:prstGeom>
          <a:noFill/>
          <a:ln w="12700">
            <a:noFill/>
            <a:miter lim="800000"/>
            <a:headEnd/>
            <a:tailEnd/>
          </a:ln>
        </p:spPr>
        <p:txBody>
          <a:bodyPr wrap="none" lIns="90488" tIns="44450" rIns="90488" bIns="44450">
            <a:spAutoFit/>
          </a:bodyPr>
          <a:lstStyle/>
          <a:p>
            <a:r>
              <a:rPr lang="en-US" sz="3200" b="1">
                <a:solidFill>
                  <a:srgbClr val="00279F"/>
                </a:solidFill>
              </a:rPr>
              <a:t>Binary Division</a:t>
            </a:r>
          </a:p>
        </p:txBody>
      </p:sp>
      <p:sp>
        <p:nvSpPr>
          <p:cNvPr id="4" name="Date Placeholder 3"/>
          <p:cNvSpPr>
            <a:spLocks noGrp="1"/>
          </p:cNvSpPr>
          <p:nvPr>
            <p:ph type="dt" sz="half" idx="10"/>
          </p:nvPr>
        </p:nvSpPr>
        <p:spPr/>
        <p:txBody>
          <a:bodyPr/>
          <a:lstStyle/>
          <a:p>
            <a:fld id="{E72AB01D-036C-4CC4-8984-E33816866864}"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28</a:t>
            </a:fld>
            <a:endParaRPr lang="en-US"/>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8" name="Text Box 4"/>
          <p:cNvSpPr txBox="1">
            <a:spLocks noChangeArrowheads="1"/>
          </p:cNvSpPr>
          <p:nvPr/>
        </p:nvSpPr>
        <p:spPr bwMode="auto">
          <a:xfrm>
            <a:off x="304800" y="304800"/>
            <a:ext cx="8153400" cy="553998"/>
          </a:xfrm>
          <a:prstGeom prst="rect">
            <a:avLst/>
          </a:prstGeom>
          <a:noFill/>
          <a:ln w="9525">
            <a:noFill/>
            <a:miter lim="800000"/>
            <a:headEnd/>
            <a:tailEnd/>
          </a:ln>
          <a:effectLst/>
        </p:spPr>
        <p:txBody>
          <a:bodyPr wrap="square">
            <a:spAutoFit/>
          </a:bodyPr>
          <a:lstStyle/>
          <a:p>
            <a:pPr algn="ctr"/>
            <a:r>
              <a:rPr lang="en-US" sz="3000" b="1" u="sng" dirty="0" smtClean="0">
                <a:solidFill>
                  <a:schemeClr val="folHlink"/>
                </a:solidFill>
                <a:latin typeface="Times New Roman" pitchFamily="18" charset="0"/>
              </a:rPr>
              <a:t>  </a:t>
            </a:r>
            <a:r>
              <a:rPr lang="en-US" sz="3000" b="1" i="1" u="sng" dirty="0">
                <a:latin typeface="Times New Roman" pitchFamily="18" charset="0"/>
              </a:rPr>
              <a:t>Division in CRC encoder</a:t>
            </a:r>
          </a:p>
        </p:txBody>
      </p:sp>
      <p:pic>
        <p:nvPicPr>
          <p:cNvPr id="876550" name="Picture 6"/>
          <p:cNvPicPr>
            <a:picLocks noChangeAspect="1" noChangeArrowheads="1"/>
          </p:cNvPicPr>
          <p:nvPr/>
        </p:nvPicPr>
        <p:blipFill>
          <a:blip r:embed="rId3" cstate="print"/>
          <a:srcRect/>
          <a:stretch>
            <a:fillRect/>
          </a:stretch>
        </p:blipFill>
        <p:spPr bwMode="auto">
          <a:xfrm>
            <a:off x="1676400" y="1371600"/>
            <a:ext cx="4854575" cy="5019675"/>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1B63B67C-94E2-42E7-BE88-53FC2D28C5D2}"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b="1" u="sng" dirty="0" smtClean="0"/>
              <a:t/>
            </a:r>
            <a:br>
              <a:rPr lang="en-US" b="1" u="sng" dirty="0" smtClean="0"/>
            </a:br>
            <a:r>
              <a:rPr lang="en-US" b="1" u="sng" dirty="0" smtClean="0"/>
              <a:t>Basic concepts</a:t>
            </a:r>
            <a:br>
              <a:rPr lang="en-US" b="1" u="sng" dirty="0" smtClean="0"/>
            </a:br>
            <a:endParaRPr lang="en-US" b="1" u="sng" dirty="0"/>
          </a:p>
        </p:txBody>
      </p:sp>
      <p:sp>
        <p:nvSpPr>
          <p:cNvPr id="14339" name="Rectangle 3"/>
          <p:cNvSpPr>
            <a:spLocks noGrp="1" noChangeArrowheads="1"/>
          </p:cNvSpPr>
          <p:nvPr>
            <p:ph idx="1"/>
          </p:nvPr>
        </p:nvSpPr>
        <p:spPr>
          <a:xfrm>
            <a:off x="457200" y="1371600"/>
            <a:ext cx="8229600" cy="4754563"/>
          </a:xfrm>
        </p:spPr>
        <p:txBody>
          <a:bodyPr>
            <a:noAutofit/>
          </a:bodyPr>
          <a:lstStyle/>
          <a:p>
            <a:pPr marL="342866" indent="-342866">
              <a:buClr>
                <a:schemeClr val="tx1"/>
              </a:buClr>
              <a:defRPr/>
            </a:pPr>
            <a:r>
              <a:rPr lang="en-US" dirty="0" smtClean="0">
                <a:latin typeface="+mj-lt"/>
              </a:rPr>
              <a:t>Networks must be able to transfer data from one device to another with complete accuracy.</a:t>
            </a:r>
          </a:p>
          <a:p>
            <a:pPr marL="342866" indent="-342866">
              <a:buClr>
                <a:schemeClr val="tx1"/>
              </a:buClr>
              <a:defRPr/>
            </a:pPr>
            <a:r>
              <a:rPr lang="en-US" dirty="0" smtClean="0">
                <a:latin typeface="+mj-lt"/>
              </a:rPr>
              <a:t> Data can be corrupted during transmission.</a:t>
            </a:r>
          </a:p>
          <a:p>
            <a:pPr marL="342866" indent="-342866">
              <a:buClr>
                <a:schemeClr val="tx1"/>
              </a:buClr>
              <a:defRPr/>
            </a:pPr>
            <a:r>
              <a:rPr lang="en-US" dirty="0" smtClean="0">
                <a:latin typeface="+mj-lt"/>
              </a:rPr>
              <a:t> For reliable communication, errors must be detected and corrected.</a:t>
            </a:r>
          </a:p>
          <a:p>
            <a:pPr marL="342866" indent="-342866">
              <a:buClr>
                <a:schemeClr val="tx1"/>
              </a:buClr>
              <a:defRPr/>
            </a:pPr>
            <a:r>
              <a:rPr lang="en-US" dirty="0" smtClean="0">
                <a:latin typeface="+mj-lt"/>
              </a:rPr>
              <a:t> </a:t>
            </a:r>
            <a:r>
              <a:rPr lang="en-US" dirty="0">
                <a:latin typeface="+mj-lt"/>
              </a:rPr>
              <a:t>Error detection and correction</a:t>
            </a:r>
            <a:r>
              <a:rPr lang="en-US" dirty="0" smtClean="0">
                <a:latin typeface="+mj-lt"/>
              </a:rPr>
              <a:t> are implemented either at the data link layer or the transport layer of the OSI model.</a:t>
            </a:r>
          </a:p>
          <a:p>
            <a:pPr marL="342866" indent="-342866">
              <a:buClr>
                <a:schemeClr val="tx1"/>
              </a:buClr>
              <a:defRPr/>
            </a:pPr>
            <a:endParaRPr lang="en-US" dirty="0" smtClean="0">
              <a:latin typeface="+mj-lt"/>
            </a:endParaRPr>
          </a:p>
        </p:txBody>
      </p:sp>
      <p:sp>
        <p:nvSpPr>
          <p:cNvPr id="4" name="Date Placeholder 3"/>
          <p:cNvSpPr>
            <a:spLocks noGrp="1"/>
          </p:cNvSpPr>
          <p:nvPr>
            <p:ph type="dt" sz="half" idx="10"/>
          </p:nvPr>
        </p:nvSpPr>
        <p:spPr/>
        <p:txBody>
          <a:bodyPr/>
          <a:lstStyle/>
          <a:p>
            <a:fld id="{009BC4EB-EE48-4792-86E0-1DD29E825232}"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2" name="Text Box 4"/>
          <p:cNvSpPr txBox="1">
            <a:spLocks noChangeArrowheads="1"/>
          </p:cNvSpPr>
          <p:nvPr/>
        </p:nvSpPr>
        <p:spPr bwMode="auto">
          <a:xfrm>
            <a:off x="685800" y="381000"/>
            <a:ext cx="8001000" cy="553998"/>
          </a:xfrm>
          <a:prstGeom prst="rect">
            <a:avLst/>
          </a:prstGeom>
          <a:noFill/>
          <a:ln w="9525">
            <a:noFill/>
            <a:miter lim="800000"/>
            <a:headEnd/>
            <a:tailEnd/>
          </a:ln>
          <a:effectLst/>
        </p:spPr>
        <p:txBody>
          <a:bodyPr wrap="square">
            <a:spAutoFit/>
          </a:bodyPr>
          <a:lstStyle/>
          <a:p>
            <a:pPr algn="ctr"/>
            <a:r>
              <a:rPr lang="en-US" sz="3000" b="1" u="sng" dirty="0" smtClean="0">
                <a:solidFill>
                  <a:schemeClr val="folHlink"/>
                </a:solidFill>
                <a:latin typeface="Times New Roman" pitchFamily="18" charset="0"/>
              </a:rPr>
              <a:t>  </a:t>
            </a:r>
            <a:r>
              <a:rPr lang="en-US" sz="3000" b="1" i="1" u="sng" dirty="0">
                <a:latin typeface="Times New Roman" pitchFamily="18" charset="0"/>
              </a:rPr>
              <a:t>Division in the CRC decoder for two cases</a:t>
            </a:r>
          </a:p>
        </p:txBody>
      </p:sp>
      <p:pic>
        <p:nvPicPr>
          <p:cNvPr id="877574" name="Picture 6"/>
          <p:cNvPicPr>
            <a:picLocks noChangeAspect="1" noChangeArrowheads="1"/>
          </p:cNvPicPr>
          <p:nvPr/>
        </p:nvPicPr>
        <p:blipFill>
          <a:blip r:embed="rId3" cstate="print"/>
          <a:srcRect/>
          <a:stretch>
            <a:fillRect/>
          </a:stretch>
        </p:blipFill>
        <p:spPr bwMode="auto">
          <a:xfrm>
            <a:off x="493713" y="1524000"/>
            <a:ext cx="7659687" cy="4545012"/>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80970523-E5A2-4037-9DC0-189746CF8885}"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b="1" u="sng" dirty="0" smtClean="0"/>
              <a:t>Flow Control</a:t>
            </a:r>
            <a:endParaRPr lang="en-US" b="1" u="sng" dirty="0"/>
          </a:p>
        </p:txBody>
      </p:sp>
      <p:sp>
        <p:nvSpPr>
          <p:cNvPr id="3" name="Content Placeholder 2"/>
          <p:cNvSpPr>
            <a:spLocks noGrp="1"/>
          </p:cNvSpPr>
          <p:nvPr>
            <p:ph idx="1"/>
          </p:nvPr>
        </p:nvSpPr>
        <p:spPr>
          <a:xfrm>
            <a:off x="457200" y="1295400"/>
            <a:ext cx="8229600" cy="4830763"/>
          </a:xfrm>
        </p:spPr>
        <p:txBody>
          <a:bodyPr>
            <a:normAutofit fontScale="92500" lnSpcReduction="10000"/>
          </a:bodyPr>
          <a:lstStyle/>
          <a:p>
            <a:pPr algn="just"/>
            <a:r>
              <a:rPr lang="en-US" dirty="0" smtClean="0"/>
              <a:t>Flow Control is a technique so that transmitter and receiver with different speed characteristics can communicate with each other. </a:t>
            </a:r>
          </a:p>
          <a:p>
            <a:pPr algn="just"/>
            <a:r>
              <a:rPr lang="en-US" dirty="0" smtClean="0"/>
              <a:t>Flow control ensures that a transmitting station, such as a server with higher processing capability, does not overwhelm a receiving station, such as a desktop system, with lesser processing capability. </a:t>
            </a:r>
          </a:p>
          <a:p>
            <a:pPr algn="just"/>
            <a:r>
              <a:rPr lang="en-US" dirty="0" smtClean="0"/>
              <a:t>This is where there is an orderly flow of transmitted data between the source and the destination.</a:t>
            </a:r>
            <a:endParaRPr lang="en-US" dirty="0"/>
          </a:p>
        </p:txBody>
      </p:sp>
      <p:sp>
        <p:nvSpPr>
          <p:cNvPr id="4" name="Date Placeholder 3"/>
          <p:cNvSpPr>
            <a:spLocks noGrp="1"/>
          </p:cNvSpPr>
          <p:nvPr>
            <p:ph type="dt" sz="half" idx="10"/>
          </p:nvPr>
        </p:nvSpPr>
        <p:spPr/>
        <p:txBody>
          <a:bodyPr/>
          <a:lstStyle/>
          <a:p>
            <a:fld id="{20231643-59D7-4605-88E2-74884EC98A41}"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867400"/>
          </a:xfrm>
        </p:spPr>
        <p:txBody>
          <a:bodyPr>
            <a:normAutofit fontScale="92500" lnSpcReduction="20000"/>
          </a:bodyPr>
          <a:lstStyle/>
          <a:p>
            <a:pPr algn="just"/>
            <a:r>
              <a:rPr lang="en-US" dirty="0" smtClean="0"/>
              <a:t> is a set of procedures that tells the sender how much data it can transmit before it must wait for an acknowledgment from the receiver. </a:t>
            </a:r>
          </a:p>
          <a:p>
            <a:pPr algn="just"/>
            <a:r>
              <a:rPr lang="en-US" dirty="0" smtClean="0"/>
              <a:t>The flow of data should not be allowed to overwhelm the receiver.</a:t>
            </a:r>
          </a:p>
          <a:p>
            <a:pPr algn="just"/>
            <a:r>
              <a:rPr lang="en-US" dirty="0" smtClean="0"/>
              <a:t> Receiver should also be able to inform the transmitter before its limits (this limit may be amount of memory used to store the incoming data or the processing power at the receiver end) are reached and the sender must send fewer frames. </a:t>
            </a:r>
          </a:p>
          <a:p>
            <a:pPr algn="just"/>
            <a:r>
              <a:rPr lang="en-US" dirty="0" smtClean="0"/>
              <a:t>Hence, Flow control refers to the set of procedures used to restrict the amount of data the transmitter can send before waiting for acknowledgment.</a:t>
            </a:r>
            <a:endParaRPr lang="en-US" dirty="0"/>
          </a:p>
        </p:txBody>
      </p:sp>
      <p:sp>
        <p:nvSpPr>
          <p:cNvPr id="4" name="Date Placeholder 3"/>
          <p:cNvSpPr>
            <a:spLocks noGrp="1"/>
          </p:cNvSpPr>
          <p:nvPr>
            <p:ph type="dt" sz="half" idx="10"/>
          </p:nvPr>
        </p:nvSpPr>
        <p:spPr/>
        <p:txBody>
          <a:bodyPr/>
          <a:lstStyle/>
          <a:p>
            <a:fld id="{A4867C15-536F-4090-A767-5B8B7C8C1B51}"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rtlCol="0">
            <a:normAutofit fontScale="90000"/>
          </a:bodyPr>
          <a:lstStyle/>
          <a:p>
            <a:pPr eaLnBrk="1" fontAlgn="auto" hangingPunct="1">
              <a:spcAft>
                <a:spcPts val="0"/>
              </a:spcAft>
              <a:defRPr/>
            </a:pPr>
            <a:r>
              <a:rPr lang="en-US" dirty="0" smtClean="0"/>
              <a:t>Flow Control</a:t>
            </a:r>
          </a:p>
        </p:txBody>
      </p:sp>
      <p:sp>
        <p:nvSpPr>
          <p:cNvPr id="3" name="Content Placeholder 2"/>
          <p:cNvSpPr>
            <a:spLocks noGrp="1"/>
          </p:cNvSpPr>
          <p:nvPr>
            <p:ph idx="1"/>
          </p:nvPr>
        </p:nvSpPr>
        <p:spPr>
          <a:xfrm>
            <a:off x="457200" y="990600"/>
            <a:ext cx="8382000" cy="5638800"/>
          </a:xfrm>
        </p:spPr>
        <p:txBody>
          <a:bodyPr rtlCol="0">
            <a:normAutofit fontScale="92500"/>
          </a:bodyPr>
          <a:lstStyle/>
          <a:p>
            <a:pPr algn="just" eaLnBrk="1" fontAlgn="auto" hangingPunct="1">
              <a:spcAft>
                <a:spcPts val="0"/>
              </a:spcAft>
              <a:buFont typeface="Arial" pitchFamily="34" charset="0"/>
              <a:buChar char="•"/>
              <a:defRPr/>
            </a:pPr>
            <a:r>
              <a:rPr lang="en-US" sz="2400" dirty="0" smtClean="0">
                <a:latin typeface="Book Antiqua" pitchFamily="18" charset="0"/>
              </a:rPr>
              <a:t>Flow control coordinates the amount of data that can be sent before receiving acknowledgement </a:t>
            </a:r>
          </a:p>
          <a:p>
            <a:pPr algn="just" eaLnBrk="1" fontAlgn="auto" hangingPunct="1">
              <a:spcAft>
                <a:spcPts val="0"/>
              </a:spcAft>
              <a:buFont typeface="Arial" pitchFamily="34" charset="0"/>
              <a:buChar char="•"/>
              <a:defRPr/>
            </a:pPr>
            <a:r>
              <a:rPr lang="en-US" sz="2400" dirty="0" smtClean="0">
                <a:latin typeface="Book Antiqua" pitchFamily="18" charset="0"/>
              </a:rPr>
              <a:t>It is one of the most important functions of data link layer.</a:t>
            </a:r>
          </a:p>
          <a:p>
            <a:pPr algn="just" eaLnBrk="1" fontAlgn="auto" hangingPunct="1">
              <a:spcAft>
                <a:spcPts val="0"/>
              </a:spcAft>
              <a:buFont typeface="Arial" pitchFamily="34" charset="0"/>
              <a:buChar char="•"/>
              <a:defRPr/>
            </a:pPr>
            <a:r>
              <a:rPr lang="en-US" sz="2400" dirty="0" smtClean="0">
                <a:latin typeface="Book Antiqua" pitchFamily="18" charset="0"/>
              </a:rPr>
              <a:t>Flow control is a set of procedures that tells the sender how much data it can transmit before it must wait for an acknowledgement from the receiver.</a:t>
            </a:r>
          </a:p>
          <a:p>
            <a:pPr algn="just" eaLnBrk="1" fontAlgn="auto" hangingPunct="1">
              <a:spcAft>
                <a:spcPts val="0"/>
              </a:spcAft>
              <a:buFont typeface="Arial" pitchFamily="34" charset="0"/>
              <a:buChar char="•"/>
              <a:defRPr/>
            </a:pPr>
            <a:r>
              <a:rPr lang="en-US" sz="2400" dirty="0" smtClean="0">
                <a:latin typeface="Book Antiqua" pitchFamily="18" charset="0"/>
              </a:rPr>
              <a:t>Receiver has a limited speed at which it can process incoming data and a limited amount of memory in which to store incoming data.</a:t>
            </a:r>
          </a:p>
          <a:p>
            <a:pPr algn="just" eaLnBrk="1" fontAlgn="auto" hangingPunct="1">
              <a:spcAft>
                <a:spcPts val="0"/>
              </a:spcAft>
              <a:buFont typeface="Arial" pitchFamily="34" charset="0"/>
              <a:buChar char="•"/>
              <a:defRPr/>
            </a:pPr>
            <a:r>
              <a:rPr lang="en-US" sz="2400" dirty="0" smtClean="0">
                <a:latin typeface="Book Antiqua" pitchFamily="18" charset="0"/>
              </a:rPr>
              <a:t>Receiver must inform the sender before the limits are reached and request that the transmitter to send fewer frames or stop temporarily.</a:t>
            </a:r>
          </a:p>
          <a:p>
            <a:pPr algn="just" eaLnBrk="1" fontAlgn="auto" hangingPunct="1">
              <a:spcAft>
                <a:spcPts val="0"/>
              </a:spcAft>
              <a:buFont typeface="Arial" pitchFamily="34" charset="0"/>
              <a:buChar char="•"/>
              <a:defRPr/>
            </a:pPr>
            <a:r>
              <a:rPr lang="en-US" sz="2400" dirty="0" smtClean="0">
                <a:latin typeface="Book Antiqua" pitchFamily="18" charset="0"/>
              </a:rPr>
              <a:t>Since the rate of processing is often slower than the rate of transmission, receiver has a block of memory (buffer) for storing incoming  data until they are processed.</a:t>
            </a:r>
          </a:p>
          <a:p>
            <a:pPr algn="just" eaLnBrk="1" fontAlgn="auto" hangingPunct="1">
              <a:spcAft>
                <a:spcPts val="0"/>
              </a:spcAft>
              <a:buFont typeface="Arial" pitchFamily="34" charset="0"/>
              <a:buChar char="•"/>
              <a:defRPr/>
            </a:pPr>
            <a:endParaRPr lang="en-US" sz="2400" dirty="0" smtClean="0"/>
          </a:p>
          <a:p>
            <a:pPr algn="just" eaLnBrk="1" fontAlgn="auto" hangingPunct="1">
              <a:spcAft>
                <a:spcPts val="0"/>
              </a:spcAft>
              <a:buFont typeface="Arial" pitchFamily="34" charset="0"/>
              <a:buChar char="•"/>
              <a:defRPr/>
            </a:pPr>
            <a:endParaRPr lang="en-US" dirty="0" smtClean="0"/>
          </a:p>
        </p:txBody>
      </p:sp>
      <p:sp>
        <p:nvSpPr>
          <p:cNvPr id="4" name="Date Placeholder 3"/>
          <p:cNvSpPr>
            <a:spLocks noGrp="1"/>
          </p:cNvSpPr>
          <p:nvPr>
            <p:ph type="dt" sz="half" idx="10"/>
          </p:nvPr>
        </p:nvSpPr>
        <p:spPr/>
        <p:txBody>
          <a:bodyPr/>
          <a:lstStyle/>
          <a:p>
            <a:fld id="{69CF92D9-7F53-40E1-B971-0501BB655D20}"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 </a:t>
            </a:r>
            <a:r>
              <a:rPr lang="en-US" b="1" u="sng" dirty="0"/>
              <a:t>F</a:t>
            </a:r>
            <a:r>
              <a:rPr lang="en-US" b="1" u="sng" dirty="0" smtClean="0"/>
              <a:t>low control techniques</a:t>
            </a:r>
            <a:endParaRPr lang="en-US" b="1" u="sng" dirty="0"/>
          </a:p>
        </p:txBody>
      </p:sp>
      <p:sp>
        <p:nvSpPr>
          <p:cNvPr id="3" name="Content Placeholder 2"/>
          <p:cNvSpPr>
            <a:spLocks noGrp="1"/>
          </p:cNvSpPr>
          <p:nvPr>
            <p:ph idx="1"/>
          </p:nvPr>
        </p:nvSpPr>
        <p:spPr/>
        <p:txBody>
          <a:bodyPr>
            <a:normAutofit fontScale="85000" lnSpcReduction="10000"/>
          </a:bodyPr>
          <a:lstStyle/>
          <a:p>
            <a:pPr marL="514350" indent="-514350" algn="just">
              <a:buNone/>
            </a:pPr>
            <a:r>
              <a:rPr lang="en-US" dirty="0" smtClean="0">
                <a:solidFill>
                  <a:srgbClr val="FF0000"/>
                </a:solidFill>
              </a:rPr>
              <a:t>1. </a:t>
            </a:r>
            <a:r>
              <a:rPr lang="en-US" b="1" u="sng" dirty="0" smtClean="0">
                <a:solidFill>
                  <a:srgbClr val="FF0000"/>
                </a:solidFill>
              </a:rPr>
              <a:t>Stop-and-wait</a:t>
            </a:r>
          </a:p>
          <a:p>
            <a:pPr marL="514350" indent="-514350" algn="just">
              <a:buFont typeface="Wingdings" pitchFamily="2" charset="2"/>
              <a:buChar char="Ø"/>
            </a:pPr>
            <a:r>
              <a:rPr lang="en-US" dirty="0" smtClean="0"/>
              <a:t>Stop-and-wait is also known as Request/reply sometimes. </a:t>
            </a:r>
          </a:p>
          <a:p>
            <a:pPr marL="514350" indent="-514350" algn="just">
              <a:buFont typeface="Wingdings" pitchFamily="2" charset="2"/>
              <a:buChar char="Ø"/>
            </a:pPr>
            <a:r>
              <a:rPr lang="en-US" dirty="0" smtClean="0"/>
              <a:t>Request/reply (Stop-and-wait) flow control requires each data packet to be acknowledged by the remote host before the next packet is sent.</a:t>
            </a:r>
            <a:r>
              <a:rPr lang="en-US" b="1" dirty="0" smtClean="0"/>
              <a:t>	</a:t>
            </a:r>
          </a:p>
          <a:p>
            <a:pPr marL="514350" indent="-514350" algn="just">
              <a:buNone/>
            </a:pPr>
            <a:r>
              <a:rPr lang="en-US" b="1" u="sng" dirty="0" smtClean="0">
                <a:solidFill>
                  <a:srgbClr val="FF0000"/>
                </a:solidFill>
              </a:rPr>
              <a:t>2. </a:t>
            </a:r>
            <a:r>
              <a:rPr lang="en-US" b="1" u="sng" dirty="0">
                <a:solidFill>
                  <a:srgbClr val="FF0000"/>
                </a:solidFill>
              </a:rPr>
              <a:t>Sliding-window</a:t>
            </a:r>
            <a:r>
              <a:rPr lang="en-US" b="1" dirty="0"/>
              <a:t>. </a:t>
            </a:r>
            <a:endParaRPr lang="en-US" b="1" dirty="0" smtClean="0"/>
          </a:p>
          <a:p>
            <a:pPr marL="514350" indent="-514350" algn="just">
              <a:buFont typeface="Wingdings" pitchFamily="2" charset="2"/>
              <a:buChar char="Ø"/>
            </a:pPr>
            <a:r>
              <a:rPr lang="en-US" b="1" dirty="0" smtClean="0"/>
              <a:t> </a:t>
            </a:r>
            <a:r>
              <a:rPr lang="en-US" dirty="0"/>
              <a:t>Sliding window algorithms, used by TCP, permit multiple data packets to be in simultaneous transit, making more efficient use of network bandwidth </a:t>
            </a:r>
            <a:r>
              <a:rPr lang="en-US" b="1" dirty="0" smtClean="0"/>
              <a:t>.</a:t>
            </a:r>
            <a:endParaRPr lang="en-US" dirty="0"/>
          </a:p>
        </p:txBody>
      </p:sp>
      <p:sp>
        <p:nvSpPr>
          <p:cNvPr id="4" name="Date Placeholder 3"/>
          <p:cNvSpPr>
            <a:spLocks noGrp="1"/>
          </p:cNvSpPr>
          <p:nvPr>
            <p:ph type="dt" sz="half" idx="10"/>
          </p:nvPr>
        </p:nvSpPr>
        <p:spPr/>
        <p:txBody>
          <a:bodyPr/>
          <a:lstStyle/>
          <a:p>
            <a:fld id="{8814EBF5-C414-4DBC-B1B3-C7BDF19B3088}"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rrowheads="1"/>
          </p:cNvPicPr>
          <p:nvPr/>
        </p:nvPicPr>
        <p:blipFill>
          <a:blip r:embed="rId2" cstate="print"/>
          <a:srcRect/>
          <a:stretch>
            <a:fillRect/>
          </a:stretch>
        </p:blipFill>
        <p:spPr bwMode="auto">
          <a:xfrm>
            <a:off x="293688" y="1220788"/>
            <a:ext cx="8593137" cy="3844925"/>
          </a:xfrm>
          <a:prstGeom prst="rect">
            <a:avLst/>
          </a:prstGeom>
          <a:noFill/>
          <a:ln w="12700">
            <a:noFill/>
            <a:miter lim="800000"/>
            <a:headEnd/>
            <a:tailEnd/>
          </a:ln>
          <a:effectLst/>
        </p:spPr>
      </p:pic>
      <p:sp>
        <p:nvSpPr>
          <p:cNvPr id="3" name="Date Placeholder 2"/>
          <p:cNvSpPr>
            <a:spLocks noGrp="1"/>
          </p:cNvSpPr>
          <p:nvPr>
            <p:ph type="dt" sz="half" idx="10"/>
          </p:nvPr>
        </p:nvSpPr>
        <p:spPr/>
        <p:txBody>
          <a:bodyPr/>
          <a:lstStyle/>
          <a:p>
            <a:fld id="{B14335D6-53F0-44A8-8727-9B77694E8FDC}" type="datetime1">
              <a:rPr lang="en-US" smtClean="0"/>
              <a:pPr/>
              <a:t>7/15/2018</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35</a:t>
            </a:fld>
            <a:endParaRPr 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b="1" u="sng" dirty="0"/>
              <a:t>Stop and Wait</a:t>
            </a:r>
          </a:p>
        </p:txBody>
      </p:sp>
      <p:sp>
        <p:nvSpPr>
          <p:cNvPr id="45059" name="Rectangle 3"/>
          <p:cNvSpPr>
            <a:spLocks noGrp="1" noChangeArrowheads="1"/>
          </p:cNvSpPr>
          <p:nvPr>
            <p:ph type="body" idx="1"/>
          </p:nvPr>
        </p:nvSpPr>
        <p:spPr>
          <a:xfrm>
            <a:off x="457200" y="1371600"/>
            <a:ext cx="8229600" cy="4754563"/>
          </a:xfrm>
        </p:spPr>
        <p:txBody>
          <a:bodyPr>
            <a:normAutofit fontScale="92500"/>
          </a:bodyPr>
          <a:lstStyle/>
          <a:p>
            <a:pPr algn="just"/>
            <a:r>
              <a:rPr lang="en-US" dirty="0"/>
              <a:t>Source transmits frame</a:t>
            </a:r>
          </a:p>
          <a:p>
            <a:pPr algn="just"/>
            <a:r>
              <a:rPr lang="en-US" dirty="0"/>
              <a:t>Destination receives frame and replies with acknowledgement</a:t>
            </a:r>
          </a:p>
          <a:p>
            <a:pPr algn="just"/>
            <a:r>
              <a:rPr lang="en-US" dirty="0"/>
              <a:t>Source waits for ACK before sending next frame</a:t>
            </a:r>
          </a:p>
          <a:p>
            <a:pPr algn="just"/>
            <a:r>
              <a:rPr lang="en-US" dirty="0"/>
              <a:t>Destination can stop flow by not send </a:t>
            </a:r>
            <a:r>
              <a:rPr lang="en-US" dirty="0" smtClean="0"/>
              <a:t>ACK</a:t>
            </a:r>
          </a:p>
          <a:p>
            <a:pPr algn="just"/>
            <a:r>
              <a:rPr lang="en-US" b="1" u="sng" dirty="0" smtClean="0"/>
              <a:t>Major </a:t>
            </a:r>
            <a:r>
              <a:rPr lang="en-US" b="1" u="sng" dirty="0"/>
              <a:t>drawback </a:t>
            </a:r>
            <a:r>
              <a:rPr lang="en-US" dirty="0" smtClean="0"/>
              <a:t>:</a:t>
            </a:r>
          </a:p>
          <a:p>
            <a:pPr lvl="1" algn="just"/>
            <a:r>
              <a:rPr lang="en-US" dirty="0" smtClean="0"/>
              <a:t> </a:t>
            </a:r>
            <a:r>
              <a:rPr lang="en-US" dirty="0"/>
              <a:t>only one frame can be in transmission at a time, this leads to inefficiency if propagation delay is much longer than the transmission delay.</a:t>
            </a:r>
          </a:p>
        </p:txBody>
      </p:sp>
      <p:sp>
        <p:nvSpPr>
          <p:cNvPr id="4" name="Date Placeholder 3"/>
          <p:cNvSpPr>
            <a:spLocks noGrp="1"/>
          </p:cNvSpPr>
          <p:nvPr>
            <p:ph type="dt" sz="half" idx="10"/>
          </p:nvPr>
        </p:nvSpPr>
        <p:spPr/>
        <p:txBody>
          <a:bodyPr/>
          <a:lstStyle/>
          <a:p>
            <a:fld id="{274455B9-EDC4-4DCA-A662-68133ABE1802}"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954088" y="914400"/>
            <a:ext cx="7450137" cy="5364163"/>
          </a:xfrm>
          <a:prstGeom prst="rect">
            <a:avLst/>
          </a:prstGeom>
          <a:noFill/>
          <a:ln w="12700">
            <a:noFill/>
            <a:miter lim="800000"/>
            <a:headEnd/>
            <a:tailEnd/>
          </a:ln>
          <a:effectLst/>
        </p:spPr>
      </p:pic>
      <p:sp>
        <p:nvSpPr>
          <p:cNvPr id="5123" name="Rectangle 3"/>
          <p:cNvSpPr>
            <a:spLocks noChangeArrowheads="1"/>
          </p:cNvSpPr>
          <p:nvPr/>
        </p:nvSpPr>
        <p:spPr bwMode="auto">
          <a:xfrm>
            <a:off x="1295400" y="117475"/>
            <a:ext cx="7162800" cy="582211"/>
          </a:xfrm>
          <a:prstGeom prst="rect">
            <a:avLst/>
          </a:prstGeom>
          <a:noFill/>
          <a:ln w="12700">
            <a:noFill/>
            <a:miter lim="800000"/>
            <a:headEnd/>
            <a:tailEnd/>
          </a:ln>
          <a:effectLst/>
        </p:spPr>
        <p:txBody>
          <a:bodyPr wrap="square" lIns="90488" tIns="44450" rIns="90488" bIns="44450">
            <a:spAutoFit/>
          </a:bodyPr>
          <a:lstStyle/>
          <a:p>
            <a:pPr algn="ctr"/>
            <a:r>
              <a:rPr lang="en-US" sz="3200" b="1" u="sng" dirty="0">
                <a:solidFill>
                  <a:srgbClr val="063DE8"/>
                </a:solidFill>
              </a:rPr>
              <a:t>Stop and Wait</a:t>
            </a:r>
          </a:p>
        </p:txBody>
      </p:sp>
      <p:sp>
        <p:nvSpPr>
          <p:cNvPr id="4" name="Date Placeholder 3"/>
          <p:cNvSpPr>
            <a:spLocks noGrp="1"/>
          </p:cNvSpPr>
          <p:nvPr>
            <p:ph type="dt" sz="half" idx="10"/>
          </p:nvPr>
        </p:nvSpPr>
        <p:spPr/>
        <p:txBody>
          <a:bodyPr/>
          <a:lstStyle/>
          <a:p>
            <a:fld id="{82A0F4FE-C80A-4ADE-8761-E45A46902793}"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37</a:t>
            </a:fld>
            <a:endParaRPr lang="en-US"/>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b="1" u="sng" dirty="0" smtClean="0"/>
              <a:t/>
            </a:r>
            <a:br>
              <a:rPr lang="en-US" b="1" u="sng" dirty="0" smtClean="0"/>
            </a:br>
            <a:r>
              <a:rPr lang="en-US" b="1" u="sng" dirty="0" smtClean="0"/>
              <a:t>Link Utilization in Stop-and-Wait</a:t>
            </a:r>
            <a:br>
              <a:rPr lang="en-US" b="1" u="sng" dirty="0" smtClean="0"/>
            </a:br>
            <a:endParaRPr lang="en-US" b="1" u="sng" dirty="0"/>
          </a:p>
        </p:txBody>
      </p:sp>
      <p:sp>
        <p:nvSpPr>
          <p:cNvPr id="3" name="Content Placeholder 2"/>
          <p:cNvSpPr>
            <a:spLocks noGrp="1"/>
          </p:cNvSpPr>
          <p:nvPr>
            <p:ph idx="1"/>
          </p:nvPr>
        </p:nvSpPr>
        <p:spPr>
          <a:xfrm>
            <a:off x="457200" y="1295400"/>
            <a:ext cx="8229600" cy="4830763"/>
          </a:xfrm>
        </p:spPr>
        <p:txBody>
          <a:bodyPr>
            <a:normAutofit fontScale="92500" lnSpcReduction="20000"/>
          </a:bodyPr>
          <a:lstStyle/>
          <a:p>
            <a:pPr algn="just"/>
            <a:r>
              <a:rPr lang="en-US" dirty="0" smtClean="0"/>
              <a:t>Transmission time: The time it takes for a station to transmit a frame (normalized to a value of 1).</a:t>
            </a:r>
          </a:p>
          <a:p>
            <a:pPr algn="just"/>
            <a:r>
              <a:rPr lang="en-US" dirty="0" smtClean="0"/>
              <a:t>Propagation delay: The time it takes for a bit to travel from sender to receiver (expressed as a).</a:t>
            </a:r>
          </a:p>
          <a:p>
            <a:pPr lvl="1" algn="just"/>
            <a:r>
              <a:rPr lang="en-US" dirty="0" smtClean="0"/>
              <a:t>a &lt; 1 :The frame is sufficiently long such that the first bits of the frame arrive at the destination before the source has completed transmission of the frame.</a:t>
            </a:r>
          </a:p>
          <a:p>
            <a:pPr lvl="1" algn="just"/>
            <a:r>
              <a:rPr lang="en-US" dirty="0" smtClean="0"/>
              <a:t>a &gt; 1: Sender completes transmission of the entire frame before the leading bits of the frame arrive at the receiver.</a:t>
            </a:r>
          </a:p>
          <a:p>
            <a:pPr algn="just"/>
            <a:r>
              <a:rPr lang="en-US" dirty="0" smtClean="0"/>
              <a:t>The link utilization U = 1/(1+2a),</a:t>
            </a:r>
          </a:p>
          <a:p>
            <a:pPr lvl="1" algn="just"/>
            <a:r>
              <a:rPr lang="en-US" dirty="0" smtClean="0"/>
              <a:t>a = Propagation time / transmission time</a:t>
            </a:r>
            <a:endParaRPr lang="en-US" dirty="0"/>
          </a:p>
        </p:txBody>
      </p:sp>
      <p:sp>
        <p:nvSpPr>
          <p:cNvPr id="4" name="Date Placeholder 3"/>
          <p:cNvSpPr>
            <a:spLocks noGrp="1"/>
          </p:cNvSpPr>
          <p:nvPr>
            <p:ph type="dt" sz="half" idx="10"/>
          </p:nvPr>
        </p:nvSpPr>
        <p:spPr/>
        <p:txBody>
          <a:bodyPr/>
          <a:lstStyle/>
          <a:p>
            <a:fld id="{3642B96E-A86C-4231-B693-D81872AB6FF3}"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u="sng" dirty="0" smtClean="0"/>
              <a:t>link utilization(cont……..)</a:t>
            </a:r>
            <a:endParaRPr lang="en-US" b="1" u="sng" dirty="0"/>
          </a:p>
        </p:txBody>
      </p:sp>
      <p:sp>
        <p:nvSpPr>
          <p:cNvPr id="3" name="Content Placeholder 2"/>
          <p:cNvSpPr>
            <a:spLocks noGrp="1"/>
          </p:cNvSpPr>
          <p:nvPr>
            <p:ph idx="1"/>
          </p:nvPr>
        </p:nvSpPr>
        <p:spPr>
          <a:xfrm>
            <a:off x="457200" y="1219200"/>
            <a:ext cx="8229600" cy="5105400"/>
          </a:xfrm>
        </p:spPr>
        <p:txBody>
          <a:bodyPr>
            <a:normAutofit fontScale="92500"/>
          </a:bodyPr>
          <a:lstStyle/>
          <a:p>
            <a:pPr algn="just"/>
            <a:r>
              <a:rPr lang="en-US" dirty="0"/>
              <a:t>link utilization is strongly dependent on the ratio of the propagation time to the transmission time. </a:t>
            </a:r>
            <a:endParaRPr lang="en-US" dirty="0" smtClean="0"/>
          </a:p>
          <a:p>
            <a:pPr algn="just"/>
            <a:r>
              <a:rPr lang="en-US" dirty="0" smtClean="0"/>
              <a:t>When </a:t>
            </a:r>
            <a:r>
              <a:rPr lang="en-US" dirty="0"/>
              <a:t>the </a:t>
            </a:r>
            <a:r>
              <a:rPr lang="en-US" dirty="0">
                <a:solidFill>
                  <a:srgbClr val="FF0000"/>
                </a:solidFill>
              </a:rPr>
              <a:t>propagation time is small</a:t>
            </a:r>
            <a:r>
              <a:rPr lang="en-US" dirty="0"/>
              <a:t>, as in case of LAN environment, the link utilization is </a:t>
            </a:r>
            <a:r>
              <a:rPr lang="en-US" b="1" i="1" u="sng" dirty="0">
                <a:solidFill>
                  <a:srgbClr val="0070C0"/>
                </a:solidFill>
              </a:rPr>
              <a:t>good</a:t>
            </a:r>
            <a:r>
              <a:rPr lang="en-US" u="sng" dirty="0" smtClean="0">
                <a:solidFill>
                  <a:srgbClr val="0070C0"/>
                </a:solidFill>
              </a:rPr>
              <a:t>.</a:t>
            </a:r>
          </a:p>
          <a:p>
            <a:pPr algn="just"/>
            <a:r>
              <a:rPr lang="en-US" dirty="0" smtClean="0"/>
              <a:t> </a:t>
            </a:r>
            <a:r>
              <a:rPr lang="en-US" dirty="0"/>
              <a:t>But, in case of </a:t>
            </a:r>
            <a:r>
              <a:rPr lang="en-US" dirty="0">
                <a:solidFill>
                  <a:srgbClr val="FF0000"/>
                </a:solidFill>
              </a:rPr>
              <a:t>long propagation delays</a:t>
            </a:r>
            <a:r>
              <a:rPr lang="en-US" dirty="0"/>
              <a:t>, as in case of satellite communication, the utilization can be </a:t>
            </a:r>
            <a:r>
              <a:rPr lang="en-US" b="1" i="1" u="sng" dirty="0">
                <a:solidFill>
                  <a:srgbClr val="0070C0"/>
                </a:solidFill>
              </a:rPr>
              <a:t>very poor</a:t>
            </a:r>
            <a:r>
              <a:rPr lang="en-US" dirty="0"/>
              <a:t>. </a:t>
            </a:r>
            <a:endParaRPr lang="en-US" dirty="0" smtClean="0"/>
          </a:p>
          <a:p>
            <a:pPr algn="just"/>
            <a:r>
              <a:rPr lang="en-US" dirty="0" smtClean="0"/>
              <a:t>To </a:t>
            </a:r>
            <a:r>
              <a:rPr lang="en-US" dirty="0"/>
              <a:t>improve the link utilization, we can use the </a:t>
            </a:r>
            <a:r>
              <a:rPr lang="en-US" dirty="0" smtClean="0"/>
              <a:t>sliding-window </a:t>
            </a:r>
            <a:r>
              <a:rPr lang="en-US" dirty="0"/>
              <a:t>protocol instead of using stop-and-wait protocol. </a:t>
            </a:r>
          </a:p>
          <a:p>
            <a:pPr algn="just"/>
            <a:endParaRPr lang="en-US" dirty="0"/>
          </a:p>
        </p:txBody>
      </p:sp>
      <p:sp>
        <p:nvSpPr>
          <p:cNvPr id="4" name="Date Placeholder 3"/>
          <p:cNvSpPr>
            <a:spLocks noGrp="1"/>
          </p:cNvSpPr>
          <p:nvPr>
            <p:ph type="dt" sz="half" idx="10"/>
          </p:nvPr>
        </p:nvSpPr>
        <p:spPr/>
        <p:txBody>
          <a:bodyPr/>
          <a:lstStyle/>
          <a:p>
            <a:fld id="{4FC3982B-CC1C-42B2-8B36-85DD06D6D90F}"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a:blip r:embed="rId2" cstate="print"/>
          <a:srcRect/>
          <a:stretch>
            <a:fillRect/>
          </a:stretch>
        </p:blipFill>
        <p:spPr bwMode="auto">
          <a:xfrm>
            <a:off x="275460" y="2521857"/>
            <a:ext cx="8577694" cy="1900465"/>
          </a:xfrm>
          <a:prstGeom prst="rect">
            <a:avLst/>
          </a:prstGeom>
          <a:noFill/>
          <a:ln w="12700">
            <a:noFill/>
            <a:miter lim="800000"/>
            <a:headEnd/>
            <a:tailEnd/>
          </a:ln>
          <a:effectLst/>
        </p:spPr>
      </p:pic>
      <p:sp>
        <p:nvSpPr>
          <p:cNvPr id="5123" name="Rectangle 3"/>
          <p:cNvSpPr>
            <a:spLocks noChangeArrowheads="1"/>
          </p:cNvSpPr>
          <p:nvPr/>
        </p:nvSpPr>
        <p:spPr bwMode="auto">
          <a:xfrm>
            <a:off x="1371600" y="498929"/>
            <a:ext cx="6934200" cy="705311"/>
          </a:xfrm>
          <a:prstGeom prst="rect">
            <a:avLst/>
          </a:prstGeom>
          <a:noFill/>
          <a:ln w="12700">
            <a:noFill/>
            <a:miter lim="800000"/>
            <a:headEnd/>
            <a:tailEnd/>
          </a:ln>
          <a:effectLst/>
        </p:spPr>
        <p:txBody>
          <a:bodyPr wrap="square" lIns="90479" tIns="44445" rIns="90479" bIns="44445">
            <a:spAutoFit/>
          </a:bodyPr>
          <a:lstStyle/>
          <a:p>
            <a:pPr algn="ctr"/>
            <a:r>
              <a:rPr lang="en-US" sz="4000" b="1" u="sng" dirty="0">
                <a:solidFill>
                  <a:srgbClr val="00279F"/>
                </a:solidFill>
              </a:rPr>
              <a:t>Single-bit error</a:t>
            </a:r>
          </a:p>
        </p:txBody>
      </p:sp>
      <p:sp>
        <p:nvSpPr>
          <p:cNvPr id="4" name="Date Placeholder 3"/>
          <p:cNvSpPr>
            <a:spLocks noGrp="1"/>
          </p:cNvSpPr>
          <p:nvPr>
            <p:ph type="dt" sz="half" idx="10"/>
          </p:nvPr>
        </p:nvSpPr>
        <p:spPr/>
        <p:txBody>
          <a:bodyPr/>
          <a:lstStyle/>
          <a:p>
            <a:fld id="{A8DCC550-84E4-4AA6-9E65-E3CF906C0015}"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a:t>
            </a:fld>
            <a:endParaRPr 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smtClean="0"/>
              <a:t/>
            </a:r>
            <a:br>
              <a:rPr lang="en-US" b="1" u="sng" dirty="0" smtClean="0"/>
            </a:br>
            <a:r>
              <a:rPr lang="en-US" b="1" u="sng" dirty="0" smtClean="0"/>
              <a:t>Sliding Window</a:t>
            </a:r>
            <a:br>
              <a:rPr lang="en-US" b="1" u="sng" dirty="0" smtClean="0"/>
            </a:br>
            <a:endParaRPr lang="en-US" b="1" u="sng" dirty="0"/>
          </a:p>
        </p:txBody>
      </p:sp>
      <p:sp>
        <p:nvSpPr>
          <p:cNvPr id="3" name="Content Placeholder 2"/>
          <p:cNvSpPr>
            <a:spLocks noGrp="1"/>
          </p:cNvSpPr>
          <p:nvPr>
            <p:ph idx="1"/>
          </p:nvPr>
        </p:nvSpPr>
        <p:spPr>
          <a:xfrm>
            <a:off x="457200" y="1371600"/>
            <a:ext cx="8229600" cy="5105400"/>
          </a:xfrm>
        </p:spPr>
        <p:txBody>
          <a:bodyPr>
            <a:normAutofit fontScale="92500"/>
          </a:bodyPr>
          <a:lstStyle/>
          <a:p>
            <a:pPr algn="just"/>
            <a:r>
              <a:rPr lang="en-US" dirty="0" smtClean="0"/>
              <a:t>With the use of multiple frames for a single message, the stop-and-wait protocol does not perform well. </a:t>
            </a:r>
          </a:p>
          <a:p>
            <a:pPr algn="just"/>
            <a:r>
              <a:rPr lang="en-US" dirty="0" smtClean="0"/>
              <a:t>Only one frame at a time can be in transit. </a:t>
            </a:r>
          </a:p>
          <a:p>
            <a:pPr algn="just"/>
            <a:r>
              <a:rPr lang="en-US" dirty="0" smtClean="0"/>
              <a:t>In stop-and-wait flow control, if a &gt; 1, serious inefficiencies result.</a:t>
            </a:r>
          </a:p>
          <a:p>
            <a:pPr algn="just"/>
            <a:r>
              <a:rPr lang="en-US" dirty="0" smtClean="0"/>
              <a:t> Efficiency can be greatly improved by allowing multiple frames to be in transit at the same time. </a:t>
            </a:r>
          </a:p>
          <a:p>
            <a:pPr algn="just"/>
            <a:r>
              <a:rPr lang="en-US" dirty="0" smtClean="0"/>
              <a:t>Efficiency can also be improved by making use of the full-duplex line.</a:t>
            </a:r>
            <a:endParaRPr lang="en-US" dirty="0"/>
          </a:p>
        </p:txBody>
      </p:sp>
      <p:sp>
        <p:nvSpPr>
          <p:cNvPr id="4" name="Date Placeholder 3"/>
          <p:cNvSpPr>
            <a:spLocks noGrp="1"/>
          </p:cNvSpPr>
          <p:nvPr>
            <p:ph type="dt" sz="half" idx="10"/>
          </p:nvPr>
        </p:nvSpPr>
        <p:spPr/>
        <p:txBody>
          <a:bodyPr/>
          <a:lstStyle/>
          <a:p>
            <a:fld id="{C58FBF00-96D9-4900-AEB6-285801289F39}"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Sliding Window(sender)</a:t>
            </a:r>
            <a:endParaRPr lang="en-US" b="1" u="sng" dirty="0"/>
          </a:p>
        </p:txBody>
      </p:sp>
      <p:sp>
        <p:nvSpPr>
          <p:cNvPr id="3" name="Content Placeholder 2"/>
          <p:cNvSpPr>
            <a:spLocks noGrp="1"/>
          </p:cNvSpPr>
          <p:nvPr>
            <p:ph idx="1"/>
          </p:nvPr>
        </p:nvSpPr>
        <p:spPr>
          <a:xfrm>
            <a:off x="457200" y="1219200"/>
            <a:ext cx="8229600" cy="5105400"/>
          </a:xfrm>
        </p:spPr>
        <p:txBody>
          <a:bodyPr>
            <a:normAutofit fontScale="92500" lnSpcReduction="10000"/>
          </a:bodyPr>
          <a:lstStyle/>
          <a:p>
            <a:pPr algn="just"/>
            <a:r>
              <a:rPr lang="en-US" dirty="0" smtClean="0"/>
              <a:t>To keep track of the frames, sender station sends sequentially numbered frames.</a:t>
            </a:r>
          </a:p>
          <a:p>
            <a:pPr algn="just"/>
            <a:r>
              <a:rPr lang="en-US" dirty="0" smtClean="0"/>
              <a:t> Since the sequence number to be used occupies a field in the frame, it should be of limited size.</a:t>
            </a:r>
          </a:p>
          <a:p>
            <a:pPr algn="just"/>
            <a:r>
              <a:rPr lang="en-US" dirty="0" smtClean="0"/>
              <a:t> If the header of the frame allows k bits, the </a:t>
            </a:r>
            <a:r>
              <a:rPr lang="en-US" dirty="0"/>
              <a:t>sequence numbers range from 0 to 2</a:t>
            </a:r>
            <a:r>
              <a:rPr lang="en-US" baseline="30000" dirty="0"/>
              <a:t>k</a:t>
            </a:r>
            <a:r>
              <a:rPr lang="en-US" dirty="0"/>
              <a:t> – 1</a:t>
            </a:r>
            <a:r>
              <a:rPr lang="en-US" dirty="0" smtClean="0"/>
              <a:t>.</a:t>
            </a:r>
          </a:p>
          <a:p>
            <a:pPr algn="just"/>
            <a:r>
              <a:rPr lang="en-US" dirty="0" smtClean="0"/>
              <a:t> </a:t>
            </a:r>
            <a:r>
              <a:rPr lang="en-US" dirty="0"/>
              <a:t>Sender maintains a list of sequence numbers that it is allowed to send (sender window). </a:t>
            </a:r>
            <a:endParaRPr lang="en-US" dirty="0" smtClean="0"/>
          </a:p>
          <a:p>
            <a:pPr algn="just"/>
            <a:r>
              <a:rPr lang="en-US" dirty="0" smtClean="0"/>
              <a:t>The </a:t>
            </a:r>
            <a:r>
              <a:rPr lang="en-US" dirty="0"/>
              <a:t>size of the sender’s window is at most </a:t>
            </a:r>
            <a:r>
              <a:rPr lang="en-US" dirty="0" smtClean="0"/>
              <a:t>2</a:t>
            </a:r>
            <a:r>
              <a:rPr lang="en-US" baseline="30000" dirty="0" smtClean="0"/>
              <a:t>k</a:t>
            </a:r>
            <a:r>
              <a:rPr lang="en-US" dirty="0" smtClean="0"/>
              <a:t> </a:t>
            </a:r>
            <a:r>
              <a:rPr lang="en-US" dirty="0"/>
              <a:t>– 1</a:t>
            </a:r>
            <a:r>
              <a:rPr lang="en-US" dirty="0" smtClean="0"/>
              <a:t>.</a:t>
            </a:r>
          </a:p>
          <a:p>
            <a:pPr algn="just"/>
            <a:r>
              <a:rPr lang="en-US" dirty="0" smtClean="0"/>
              <a:t> </a:t>
            </a:r>
            <a:r>
              <a:rPr lang="en-US" dirty="0"/>
              <a:t>The sender is provided with a buffer equal to the window size. </a:t>
            </a:r>
          </a:p>
        </p:txBody>
      </p:sp>
      <p:sp>
        <p:nvSpPr>
          <p:cNvPr id="4" name="Date Placeholder 3"/>
          <p:cNvSpPr>
            <a:spLocks noGrp="1"/>
          </p:cNvSpPr>
          <p:nvPr>
            <p:ph type="dt" sz="half" idx="10"/>
          </p:nvPr>
        </p:nvSpPr>
        <p:spPr/>
        <p:txBody>
          <a:bodyPr/>
          <a:lstStyle/>
          <a:p>
            <a:fld id="{68A96A76-A0C7-45FF-AC22-BCD8A60851FA}"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b="1" u="sng" dirty="0" smtClean="0"/>
              <a:t>Sliding Window(Receiver)</a:t>
            </a:r>
            <a:endParaRPr lang="en-US" b="1" u="sng" dirty="0"/>
          </a:p>
        </p:txBody>
      </p:sp>
      <p:sp>
        <p:nvSpPr>
          <p:cNvPr id="3" name="Content Placeholder 2"/>
          <p:cNvSpPr>
            <a:spLocks noGrp="1"/>
          </p:cNvSpPr>
          <p:nvPr>
            <p:ph idx="1"/>
          </p:nvPr>
        </p:nvSpPr>
        <p:spPr>
          <a:xfrm>
            <a:off x="457200" y="1295400"/>
            <a:ext cx="8229600" cy="5029200"/>
          </a:xfrm>
        </p:spPr>
        <p:txBody>
          <a:bodyPr>
            <a:normAutofit fontScale="92500" lnSpcReduction="20000"/>
          </a:bodyPr>
          <a:lstStyle/>
          <a:p>
            <a:pPr algn="just"/>
            <a:r>
              <a:rPr lang="en-US" dirty="0"/>
              <a:t>The receiver acknowledges a frame by sending an ACK frame that includes the sequence number of the next frame expected. </a:t>
            </a:r>
            <a:endParaRPr lang="en-US" dirty="0" smtClean="0"/>
          </a:p>
          <a:p>
            <a:pPr algn="just"/>
            <a:r>
              <a:rPr lang="en-US" dirty="0" smtClean="0"/>
              <a:t>This </a:t>
            </a:r>
            <a:r>
              <a:rPr lang="en-US" dirty="0"/>
              <a:t>also explicitly announces that it is prepared to receive the next N frames, beginning with the number specified. </a:t>
            </a:r>
            <a:endParaRPr lang="en-US" dirty="0" smtClean="0"/>
          </a:p>
          <a:p>
            <a:pPr algn="just"/>
            <a:r>
              <a:rPr lang="en-US" dirty="0" smtClean="0"/>
              <a:t>This </a:t>
            </a:r>
            <a:r>
              <a:rPr lang="en-US" dirty="0"/>
              <a:t>scheme can be used to acknowledge multiple frames. It could receive frames 2, 3, 4 but withhold </a:t>
            </a:r>
            <a:r>
              <a:rPr lang="en-US" dirty="0" smtClean="0"/>
              <a:t>ACK  </a:t>
            </a:r>
            <a:r>
              <a:rPr lang="en-US" dirty="0"/>
              <a:t>until frame 4 has arrived. </a:t>
            </a:r>
            <a:endParaRPr lang="en-US" dirty="0" smtClean="0"/>
          </a:p>
          <a:p>
            <a:pPr algn="just"/>
            <a:r>
              <a:rPr lang="en-US" dirty="0" smtClean="0"/>
              <a:t>By </a:t>
            </a:r>
            <a:r>
              <a:rPr lang="en-US" dirty="0"/>
              <a:t>returning an ACK with sequence number 5, it acknowledges frames 2, 3, 4 in one go. </a:t>
            </a:r>
            <a:endParaRPr lang="en-US" dirty="0" smtClean="0"/>
          </a:p>
          <a:p>
            <a:pPr algn="just"/>
            <a:r>
              <a:rPr lang="en-US" dirty="0" smtClean="0"/>
              <a:t>The </a:t>
            </a:r>
            <a:r>
              <a:rPr lang="en-US" dirty="0"/>
              <a:t>receiver needs a </a:t>
            </a:r>
            <a:r>
              <a:rPr lang="en-US" dirty="0" smtClean="0"/>
              <a:t>buffer of size 1.</a:t>
            </a:r>
            <a:endParaRPr lang="en-US" dirty="0"/>
          </a:p>
        </p:txBody>
      </p:sp>
      <p:sp>
        <p:nvSpPr>
          <p:cNvPr id="4" name="Date Placeholder 3"/>
          <p:cNvSpPr>
            <a:spLocks noGrp="1"/>
          </p:cNvSpPr>
          <p:nvPr>
            <p:ph type="dt" sz="half" idx="10"/>
          </p:nvPr>
        </p:nvSpPr>
        <p:spPr/>
        <p:txBody>
          <a:bodyPr/>
          <a:lstStyle/>
          <a:p>
            <a:fld id="{6158084A-BEB2-4E00-A6DF-07C6B7772D47}"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cstate="print"/>
          <a:srcRect/>
          <a:stretch>
            <a:fillRect/>
          </a:stretch>
        </p:blipFill>
        <p:spPr bwMode="auto">
          <a:xfrm>
            <a:off x="425450" y="1828800"/>
            <a:ext cx="8039100" cy="3759200"/>
          </a:xfrm>
          <a:prstGeom prst="rect">
            <a:avLst/>
          </a:prstGeom>
          <a:noFill/>
          <a:ln w="12700">
            <a:noFill/>
            <a:miter lim="800000"/>
            <a:headEnd/>
            <a:tailEnd/>
          </a:ln>
          <a:effectLst/>
        </p:spPr>
      </p:pic>
      <p:sp>
        <p:nvSpPr>
          <p:cNvPr id="7174" name="Rectangle 6"/>
          <p:cNvSpPr>
            <a:spLocks noChangeArrowheads="1"/>
          </p:cNvSpPr>
          <p:nvPr/>
        </p:nvSpPr>
        <p:spPr bwMode="auto">
          <a:xfrm>
            <a:off x="1066801" y="346075"/>
            <a:ext cx="7315200" cy="588963"/>
          </a:xfrm>
          <a:prstGeom prst="rect">
            <a:avLst/>
          </a:prstGeom>
          <a:noFill/>
          <a:ln w="12700">
            <a:noFill/>
            <a:miter lim="800000"/>
            <a:headEnd/>
            <a:tailEnd/>
          </a:ln>
          <a:effectLst/>
        </p:spPr>
        <p:txBody>
          <a:bodyPr wrap="square" lIns="90488" tIns="44450" rIns="90488" bIns="44450">
            <a:spAutoFit/>
          </a:bodyPr>
          <a:lstStyle/>
          <a:p>
            <a:pPr algn="ctr"/>
            <a:r>
              <a:rPr lang="en-US" sz="3200" b="1" u="sng" dirty="0">
                <a:solidFill>
                  <a:srgbClr val="063DE8"/>
                </a:solidFill>
              </a:rPr>
              <a:t>Sender Sliding Window</a:t>
            </a:r>
          </a:p>
        </p:txBody>
      </p:sp>
      <p:sp>
        <p:nvSpPr>
          <p:cNvPr id="4" name="Date Placeholder 3"/>
          <p:cNvSpPr>
            <a:spLocks noGrp="1"/>
          </p:cNvSpPr>
          <p:nvPr>
            <p:ph type="dt" sz="half" idx="10"/>
          </p:nvPr>
        </p:nvSpPr>
        <p:spPr/>
        <p:txBody>
          <a:bodyPr/>
          <a:lstStyle/>
          <a:p>
            <a:fld id="{997FEF65-BB24-4DCF-8659-E708B5B5AF59}"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43</a:t>
            </a:fld>
            <a:endParaRPr 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rrowheads="1"/>
          </p:cNvPicPr>
          <p:nvPr/>
        </p:nvPicPr>
        <p:blipFill>
          <a:blip r:embed="rId2" cstate="print"/>
          <a:srcRect/>
          <a:stretch>
            <a:fillRect/>
          </a:stretch>
        </p:blipFill>
        <p:spPr bwMode="auto">
          <a:xfrm>
            <a:off x="625475" y="1698625"/>
            <a:ext cx="7651750" cy="3397250"/>
          </a:xfrm>
          <a:prstGeom prst="rect">
            <a:avLst/>
          </a:prstGeom>
          <a:noFill/>
          <a:ln w="12700">
            <a:noFill/>
            <a:miter lim="800000"/>
            <a:headEnd/>
            <a:tailEnd/>
          </a:ln>
          <a:effectLst/>
        </p:spPr>
      </p:pic>
      <p:sp>
        <p:nvSpPr>
          <p:cNvPr id="8198" name="Rectangle 6"/>
          <p:cNvSpPr>
            <a:spLocks noChangeArrowheads="1"/>
          </p:cNvSpPr>
          <p:nvPr/>
        </p:nvSpPr>
        <p:spPr bwMode="auto">
          <a:xfrm>
            <a:off x="990600" y="346075"/>
            <a:ext cx="7315199" cy="588963"/>
          </a:xfrm>
          <a:prstGeom prst="rect">
            <a:avLst/>
          </a:prstGeom>
          <a:noFill/>
          <a:ln w="12700">
            <a:noFill/>
            <a:miter lim="800000"/>
            <a:headEnd/>
            <a:tailEnd/>
          </a:ln>
          <a:effectLst/>
        </p:spPr>
        <p:txBody>
          <a:bodyPr wrap="square" lIns="90488" tIns="44450" rIns="90488" bIns="44450">
            <a:spAutoFit/>
          </a:bodyPr>
          <a:lstStyle/>
          <a:p>
            <a:pPr algn="ctr"/>
            <a:r>
              <a:rPr lang="en-US" sz="3200" b="1" u="sng" dirty="0">
                <a:solidFill>
                  <a:srgbClr val="063DE8"/>
                </a:solidFill>
              </a:rPr>
              <a:t>Receiver Sliding Window</a:t>
            </a:r>
          </a:p>
        </p:txBody>
      </p:sp>
      <p:sp>
        <p:nvSpPr>
          <p:cNvPr id="4" name="Date Placeholder 3"/>
          <p:cNvSpPr>
            <a:spLocks noGrp="1"/>
          </p:cNvSpPr>
          <p:nvPr>
            <p:ph type="dt" sz="half" idx="10"/>
          </p:nvPr>
        </p:nvSpPr>
        <p:spPr/>
        <p:txBody>
          <a:bodyPr/>
          <a:lstStyle/>
          <a:p>
            <a:fld id="{95954AF4-6CE6-40D5-9F9B-22D9A0FAAAA7}"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44</a:t>
            </a:fld>
            <a:endParaRPr 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ChangeArrowheads="1"/>
          </p:cNvSpPr>
          <p:nvPr/>
        </p:nvSpPr>
        <p:spPr bwMode="auto">
          <a:xfrm>
            <a:off x="2265363" y="41275"/>
            <a:ext cx="4383380" cy="582211"/>
          </a:xfrm>
          <a:prstGeom prst="rect">
            <a:avLst/>
          </a:prstGeom>
          <a:noFill/>
          <a:ln w="12700">
            <a:noFill/>
            <a:miter lim="800000"/>
            <a:headEnd/>
            <a:tailEnd/>
          </a:ln>
          <a:effectLst/>
        </p:spPr>
        <p:txBody>
          <a:bodyPr wrap="none" lIns="90488" tIns="44450" rIns="90488" bIns="44450">
            <a:spAutoFit/>
          </a:bodyPr>
          <a:lstStyle/>
          <a:p>
            <a:r>
              <a:rPr lang="en-US" sz="3200" b="1" u="sng" dirty="0">
                <a:solidFill>
                  <a:srgbClr val="063DE8"/>
                </a:solidFill>
              </a:rPr>
              <a:t>Sliding Window Example</a:t>
            </a:r>
          </a:p>
        </p:txBody>
      </p:sp>
      <p:pic>
        <p:nvPicPr>
          <p:cNvPr id="9222" name="Picture 6"/>
          <p:cNvPicPr>
            <a:picLocks noChangeArrowheads="1"/>
          </p:cNvPicPr>
          <p:nvPr/>
        </p:nvPicPr>
        <p:blipFill>
          <a:blip r:embed="rId2" cstate="print"/>
          <a:srcRect/>
          <a:stretch>
            <a:fillRect/>
          </a:stretch>
        </p:blipFill>
        <p:spPr bwMode="auto">
          <a:xfrm>
            <a:off x="512763" y="914399"/>
            <a:ext cx="8067675" cy="5394325"/>
          </a:xfrm>
          <a:prstGeom prst="rect">
            <a:avLst/>
          </a:prstGeom>
          <a:noFill/>
          <a:ln w="12700">
            <a:noFill/>
            <a:miter lim="800000"/>
            <a:headEnd/>
            <a:tailEnd/>
          </a:ln>
          <a:effectLst/>
        </p:spPr>
      </p:pic>
      <p:sp>
        <p:nvSpPr>
          <p:cNvPr id="4" name="Date Placeholder 3"/>
          <p:cNvSpPr>
            <a:spLocks noGrp="1"/>
          </p:cNvSpPr>
          <p:nvPr>
            <p:ph type="dt" sz="half" idx="10"/>
          </p:nvPr>
        </p:nvSpPr>
        <p:spPr/>
        <p:txBody>
          <a:bodyPr/>
          <a:lstStyle/>
          <a:p>
            <a:fld id="{BEA1ADAD-4403-497A-8B80-911E376FBD05}" type="datetime1">
              <a:rPr lang="en-US" smtClean="0"/>
              <a:pPr/>
              <a:t>7/15/2018</a:t>
            </a:fld>
            <a:endParaRPr lang="en-US" dirty="0"/>
          </a:p>
        </p:txBody>
      </p:sp>
      <p:sp>
        <p:nvSpPr>
          <p:cNvPr id="5" name="Slide Number Placeholder 4"/>
          <p:cNvSpPr>
            <a:spLocks noGrp="1"/>
          </p:cNvSpPr>
          <p:nvPr>
            <p:ph type="sldNum" sz="quarter" idx="12"/>
          </p:nvPr>
        </p:nvSpPr>
        <p:spPr/>
        <p:txBody>
          <a:bodyPr/>
          <a:lstStyle/>
          <a:p>
            <a:fld id="{06DABA5E-536C-4C94-BF2B-5112B7A905D4}" type="slidenum">
              <a:rPr lang="en-US" smtClean="0"/>
              <a:pPr/>
              <a:t>45</a:t>
            </a:fld>
            <a:endParaRPr lang="en-US"/>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ChangeArrowheads="1"/>
          </p:cNvSpPr>
          <p:nvPr/>
        </p:nvSpPr>
        <p:spPr bwMode="auto">
          <a:xfrm>
            <a:off x="4170363" y="41275"/>
            <a:ext cx="1412875" cy="588963"/>
          </a:xfrm>
          <a:prstGeom prst="rect">
            <a:avLst/>
          </a:prstGeom>
          <a:noFill/>
          <a:ln w="12700">
            <a:noFill/>
            <a:miter lim="800000"/>
            <a:headEnd/>
            <a:tailEnd/>
          </a:ln>
          <a:effectLst/>
        </p:spPr>
        <p:txBody>
          <a:bodyPr wrap="none" lIns="90488" tIns="44450" rIns="90488" bIns="44450">
            <a:spAutoFit/>
          </a:bodyPr>
          <a:lstStyle/>
          <a:p>
            <a:r>
              <a:rPr lang="en-US" sz="3200" b="1" dirty="0">
                <a:solidFill>
                  <a:srgbClr val="063DE8"/>
                </a:solidFill>
              </a:rPr>
              <a:t>Sender</a:t>
            </a:r>
          </a:p>
        </p:txBody>
      </p:sp>
      <p:pic>
        <p:nvPicPr>
          <p:cNvPr id="10246" name="Picture 6"/>
          <p:cNvPicPr>
            <a:picLocks noChangeArrowheads="1"/>
          </p:cNvPicPr>
          <p:nvPr/>
        </p:nvPicPr>
        <p:blipFill>
          <a:blip r:embed="rId2" cstate="print"/>
          <a:srcRect/>
          <a:stretch>
            <a:fillRect/>
          </a:stretch>
        </p:blipFill>
        <p:spPr bwMode="auto">
          <a:xfrm>
            <a:off x="1447800" y="914400"/>
            <a:ext cx="5848350" cy="5410200"/>
          </a:xfrm>
          <a:prstGeom prst="rect">
            <a:avLst/>
          </a:prstGeom>
          <a:noFill/>
          <a:ln w="12700">
            <a:noFill/>
            <a:miter lim="800000"/>
            <a:headEnd/>
            <a:tailEnd/>
          </a:ln>
          <a:effectLst/>
        </p:spPr>
      </p:pic>
      <p:sp>
        <p:nvSpPr>
          <p:cNvPr id="4" name="Date Placeholder 3"/>
          <p:cNvSpPr>
            <a:spLocks noGrp="1"/>
          </p:cNvSpPr>
          <p:nvPr>
            <p:ph type="dt" sz="half" idx="10"/>
          </p:nvPr>
        </p:nvSpPr>
        <p:spPr/>
        <p:txBody>
          <a:bodyPr/>
          <a:lstStyle/>
          <a:p>
            <a:fld id="{C7A38B8A-4B7F-4786-A76E-6398ECEBCFD1}"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46</a:t>
            </a:fld>
            <a:endParaRPr 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ChangeArrowheads="1"/>
          </p:cNvSpPr>
          <p:nvPr/>
        </p:nvSpPr>
        <p:spPr bwMode="auto">
          <a:xfrm>
            <a:off x="4094163" y="41275"/>
            <a:ext cx="1708150" cy="588963"/>
          </a:xfrm>
          <a:prstGeom prst="rect">
            <a:avLst/>
          </a:prstGeom>
          <a:noFill/>
          <a:ln w="12700">
            <a:noFill/>
            <a:miter lim="800000"/>
            <a:headEnd/>
            <a:tailEnd/>
          </a:ln>
          <a:effectLst/>
        </p:spPr>
        <p:txBody>
          <a:bodyPr wrap="none" lIns="90488" tIns="44450" rIns="90488" bIns="44450">
            <a:spAutoFit/>
          </a:bodyPr>
          <a:lstStyle/>
          <a:p>
            <a:r>
              <a:rPr lang="en-US" sz="3200" b="1">
                <a:solidFill>
                  <a:srgbClr val="063DE8"/>
                </a:solidFill>
              </a:rPr>
              <a:t>Receiver</a:t>
            </a:r>
          </a:p>
        </p:txBody>
      </p:sp>
      <p:pic>
        <p:nvPicPr>
          <p:cNvPr id="11270" name="Picture 6"/>
          <p:cNvPicPr>
            <a:picLocks noChangeArrowheads="1"/>
          </p:cNvPicPr>
          <p:nvPr/>
        </p:nvPicPr>
        <p:blipFill>
          <a:blip r:embed="rId2" cstate="print"/>
          <a:srcRect/>
          <a:stretch>
            <a:fillRect/>
          </a:stretch>
        </p:blipFill>
        <p:spPr bwMode="auto">
          <a:xfrm>
            <a:off x="1811338" y="719138"/>
            <a:ext cx="5483225" cy="5381625"/>
          </a:xfrm>
          <a:prstGeom prst="rect">
            <a:avLst/>
          </a:prstGeom>
          <a:noFill/>
          <a:ln w="12700">
            <a:noFill/>
            <a:miter lim="800000"/>
            <a:headEnd/>
            <a:tailEnd/>
          </a:ln>
          <a:effectLst/>
        </p:spPr>
      </p:pic>
      <p:sp>
        <p:nvSpPr>
          <p:cNvPr id="4" name="Date Placeholder 3"/>
          <p:cNvSpPr>
            <a:spLocks noGrp="1"/>
          </p:cNvSpPr>
          <p:nvPr>
            <p:ph type="dt" sz="half" idx="10"/>
          </p:nvPr>
        </p:nvSpPr>
        <p:spPr/>
        <p:txBody>
          <a:bodyPr/>
          <a:lstStyle/>
          <a:p>
            <a:fld id="{A7F9A7B6-6B59-45A2-8E69-D9B6D938EBA5}"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47</a:t>
            </a:fld>
            <a:endParaRPr 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normAutofit fontScale="90000"/>
          </a:bodyPr>
          <a:lstStyle/>
          <a:p>
            <a:r>
              <a:rPr lang="en-US" b="1" u="sng" dirty="0" smtClean="0"/>
              <a:t/>
            </a:r>
            <a:br>
              <a:rPr lang="en-US" b="1" u="sng" dirty="0" smtClean="0"/>
            </a:br>
            <a:r>
              <a:rPr lang="en-US" b="1" u="sng" dirty="0" smtClean="0"/>
              <a:t> link utilization in  Sliding Window  </a:t>
            </a:r>
            <a:br>
              <a:rPr lang="en-US" b="1" u="sng" dirty="0" smtClean="0"/>
            </a:br>
            <a:endParaRPr lang="en-US" b="1" u="sng" dirty="0"/>
          </a:p>
        </p:txBody>
      </p:sp>
      <p:sp>
        <p:nvSpPr>
          <p:cNvPr id="3" name="Content Placeholder 2"/>
          <p:cNvSpPr>
            <a:spLocks noGrp="1"/>
          </p:cNvSpPr>
          <p:nvPr>
            <p:ph idx="1"/>
          </p:nvPr>
        </p:nvSpPr>
        <p:spPr/>
        <p:txBody>
          <a:bodyPr/>
          <a:lstStyle/>
          <a:p>
            <a:r>
              <a:rPr lang="pt-BR" dirty="0" smtClean="0"/>
              <a:t>U </a:t>
            </a:r>
            <a:r>
              <a:rPr lang="pt-BR" dirty="0"/>
              <a:t>= 1, </a:t>
            </a:r>
            <a:r>
              <a:rPr lang="pt-BR" dirty="0" smtClean="0"/>
              <a:t>       for </a:t>
            </a:r>
            <a:r>
              <a:rPr lang="pt-BR" dirty="0"/>
              <a:t>N &gt; 2a + 1 </a:t>
            </a:r>
          </a:p>
          <a:p>
            <a:pPr>
              <a:buNone/>
            </a:pPr>
            <a:r>
              <a:rPr lang="pt-BR" dirty="0" smtClean="0"/>
              <a:t>		 N /(</a:t>
            </a:r>
            <a:r>
              <a:rPr lang="pt-BR" dirty="0"/>
              <a:t>1+2a</a:t>
            </a:r>
            <a:r>
              <a:rPr lang="pt-BR" dirty="0" smtClean="0"/>
              <a:t>),		 </a:t>
            </a:r>
            <a:r>
              <a:rPr lang="pt-BR" dirty="0"/>
              <a:t>for N &lt; 2a + 1 </a:t>
            </a:r>
          </a:p>
          <a:p>
            <a:pPr>
              <a:buNone/>
            </a:pPr>
            <a:r>
              <a:rPr lang="en-US" dirty="0" smtClean="0"/>
              <a:t>         Where </a:t>
            </a:r>
            <a:r>
              <a:rPr lang="en-US" dirty="0"/>
              <a:t>N = the window size, </a:t>
            </a:r>
          </a:p>
          <a:p>
            <a:pPr>
              <a:buNone/>
            </a:pPr>
            <a:r>
              <a:rPr lang="en-US" dirty="0"/>
              <a:t>and a </a:t>
            </a:r>
            <a:r>
              <a:rPr lang="en-US" dirty="0" smtClean="0"/>
              <a:t>= </a:t>
            </a:r>
            <a:r>
              <a:rPr lang="en-US" dirty="0"/>
              <a:t>Propagation time / transmission time </a:t>
            </a:r>
            <a:endParaRPr lang="en-US" dirty="0" smtClean="0"/>
          </a:p>
          <a:p>
            <a:pPr>
              <a:buNone/>
            </a:pPr>
            <a:r>
              <a:rPr lang="en-US" dirty="0" smtClean="0"/>
              <a:t>EX. K=5 then N=2^5-1=31</a:t>
            </a:r>
          </a:p>
          <a:p>
            <a:pPr>
              <a:buNone/>
            </a:pPr>
            <a:r>
              <a:rPr lang="en-US" dirty="0" smtClean="0"/>
              <a:t>a=10 then U=1 &amp;</a:t>
            </a:r>
          </a:p>
          <a:p>
            <a:pPr>
              <a:buNone/>
            </a:pPr>
            <a:r>
              <a:rPr lang="en-US" dirty="0" smtClean="0"/>
              <a:t>When a=100 then U=31/(1+200)</a:t>
            </a:r>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fld id="{E8D0ADBA-CB72-4EFF-89FD-D05A455C0733}"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
            </a:r>
            <a:br>
              <a:rPr lang="en-US" b="1" u="sng" dirty="0" smtClean="0"/>
            </a:br>
            <a:r>
              <a:rPr lang="en-US" b="1" u="sng" dirty="0" smtClean="0"/>
              <a:t>Error Control Techniques</a:t>
            </a:r>
            <a:br>
              <a:rPr lang="en-US" b="1" u="sng" dirty="0" smtClean="0"/>
            </a:br>
            <a:endParaRPr lang="en-US" b="1" u="sng" dirty="0"/>
          </a:p>
        </p:txBody>
      </p:sp>
      <p:sp>
        <p:nvSpPr>
          <p:cNvPr id="3" name="Content Placeholder 2"/>
          <p:cNvSpPr>
            <a:spLocks noGrp="1"/>
          </p:cNvSpPr>
          <p:nvPr>
            <p:ph idx="1"/>
          </p:nvPr>
        </p:nvSpPr>
        <p:spPr>
          <a:xfrm>
            <a:off x="457200" y="1447800"/>
            <a:ext cx="8229600" cy="4678363"/>
          </a:xfrm>
        </p:spPr>
        <p:txBody>
          <a:bodyPr>
            <a:normAutofit/>
          </a:bodyPr>
          <a:lstStyle/>
          <a:p>
            <a:pPr algn="just"/>
            <a:r>
              <a:rPr lang="en-US" dirty="0" smtClean="0"/>
              <a:t>When an error is detected in a message, the receiver sends a request to the transmitter to retransmit the ill-fated message or packet.</a:t>
            </a:r>
          </a:p>
          <a:p>
            <a:pPr algn="just"/>
            <a:r>
              <a:rPr lang="en-US" dirty="0" smtClean="0"/>
              <a:t> The most popular retransmission scheme is known as Automatic-Repeat-Request (ARQ). </a:t>
            </a:r>
          </a:p>
          <a:p>
            <a:pPr algn="just"/>
            <a:r>
              <a:rPr lang="en-US" dirty="0" smtClean="0"/>
              <a:t>Such schemes, where receiver asks transmitter to re-transmit if it detects an error, are known as reverse error correction techniques.</a:t>
            </a:r>
            <a:endParaRPr lang="en-US" dirty="0"/>
          </a:p>
        </p:txBody>
      </p:sp>
      <p:sp>
        <p:nvSpPr>
          <p:cNvPr id="4" name="Date Placeholder 3"/>
          <p:cNvSpPr>
            <a:spLocks noGrp="1"/>
          </p:cNvSpPr>
          <p:nvPr>
            <p:ph type="dt" sz="half" idx="10"/>
          </p:nvPr>
        </p:nvSpPr>
        <p:spPr/>
        <p:txBody>
          <a:bodyPr/>
          <a:lstStyle/>
          <a:p>
            <a:fld id="{C2AF58DE-59FC-4F44-BD4D-B7BE069A50C4}"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381001" y="405190"/>
            <a:ext cx="8458200" cy="5767010"/>
          </a:xfrm>
        </p:spPr>
        <p:txBody>
          <a:bodyPr>
            <a:noAutofit/>
          </a:bodyPr>
          <a:lstStyle/>
          <a:p>
            <a:pPr marL="342866" indent="-342866" algn="just">
              <a:lnSpc>
                <a:spcPct val="90000"/>
              </a:lnSpc>
              <a:defRPr/>
            </a:pPr>
            <a:r>
              <a:rPr lang="en-US" sz="3600" dirty="0" smtClean="0"/>
              <a:t>   </a:t>
            </a:r>
            <a:r>
              <a:rPr lang="en-US" sz="3600" b="1" u="sng" dirty="0" smtClean="0">
                <a:solidFill>
                  <a:srgbClr val="FF0000"/>
                </a:solidFill>
              </a:rPr>
              <a:t>Single bit errors</a:t>
            </a:r>
            <a:r>
              <a:rPr lang="en-US" sz="3600" u="sng" dirty="0" smtClean="0">
                <a:solidFill>
                  <a:srgbClr val="FF0000"/>
                </a:solidFill>
              </a:rPr>
              <a:t> </a:t>
            </a:r>
            <a:r>
              <a:rPr lang="en-US" sz="3600" dirty="0" smtClean="0"/>
              <a:t>are the </a:t>
            </a:r>
            <a:r>
              <a:rPr lang="en-US" sz="3600" b="1" dirty="0" smtClean="0"/>
              <a:t>least likely</a:t>
            </a:r>
            <a:r>
              <a:rPr lang="en-US" sz="3600" dirty="0" smtClean="0"/>
              <a:t> type of errors in serial data transmission because the noise must have a very short duration which is very rare. However this kind of errors can happen in parallel transmission.</a:t>
            </a:r>
          </a:p>
          <a:p>
            <a:pPr marL="342866" indent="-342866" algn="just">
              <a:lnSpc>
                <a:spcPct val="90000"/>
              </a:lnSpc>
              <a:defRPr/>
            </a:pPr>
            <a:r>
              <a:rPr lang="en-US" sz="3600" b="1" i="1" dirty="0" smtClean="0">
                <a:effectLst>
                  <a:outerShdw blurRad="38100" dist="38100" dir="2700000" algn="tl">
                    <a:srgbClr val="C0C0C0"/>
                  </a:outerShdw>
                </a:effectLst>
              </a:rPr>
              <a:t>Example:</a:t>
            </a:r>
          </a:p>
          <a:p>
            <a:pPr marL="342866" indent="-342866" algn="just">
              <a:lnSpc>
                <a:spcPct val="90000"/>
              </a:lnSpc>
              <a:buClr>
                <a:schemeClr val="tx1"/>
              </a:buClr>
              <a:defRPr/>
            </a:pPr>
            <a:r>
              <a:rPr lang="en-US" sz="3600" dirty="0" smtClean="0"/>
              <a:t>If data is sent at 1Mbps then each bit lasts only 1/1,000,000 sec. or 1 </a:t>
            </a:r>
            <a:r>
              <a:rPr lang="el-GR" sz="3600" dirty="0" smtClean="0">
                <a:cs typeface="Times New Roman" pitchFamily="18" charset="0"/>
              </a:rPr>
              <a:t>μ</a:t>
            </a:r>
            <a:r>
              <a:rPr lang="en-US" sz="3600" dirty="0" smtClean="0">
                <a:cs typeface="Times New Roman" pitchFamily="18" charset="0"/>
              </a:rPr>
              <a:t>s.</a:t>
            </a:r>
          </a:p>
          <a:p>
            <a:pPr marL="342866" indent="-342866" algn="just">
              <a:lnSpc>
                <a:spcPct val="90000"/>
              </a:lnSpc>
              <a:buClr>
                <a:schemeClr val="tx1"/>
              </a:buClr>
              <a:defRPr/>
            </a:pPr>
            <a:r>
              <a:rPr lang="en-US" sz="3600" dirty="0" smtClean="0">
                <a:cs typeface="Times New Roman" pitchFamily="18" charset="0"/>
              </a:rPr>
              <a:t>For a single-bit error to occur, the noise must have a duration of only 1 </a:t>
            </a:r>
            <a:r>
              <a:rPr lang="el-GR" sz="3600" dirty="0" smtClean="0">
                <a:cs typeface="Times New Roman" pitchFamily="18" charset="0"/>
              </a:rPr>
              <a:t>μ</a:t>
            </a:r>
            <a:r>
              <a:rPr lang="en-US" sz="3600" dirty="0" smtClean="0">
                <a:cs typeface="Times New Roman" pitchFamily="18" charset="0"/>
              </a:rPr>
              <a:t>s, which is very rare.</a:t>
            </a:r>
            <a:endParaRPr lang="el-GR" sz="3600" dirty="0" smtClean="0">
              <a:cs typeface="Times New Roman" pitchFamily="18" charset="0"/>
            </a:endParaRPr>
          </a:p>
          <a:p>
            <a:pPr marL="342866" indent="-342866" algn="just">
              <a:lnSpc>
                <a:spcPct val="90000"/>
              </a:lnSpc>
              <a:defRPr/>
            </a:pPr>
            <a:endParaRPr lang="en-US" sz="3600" dirty="0" smtClean="0"/>
          </a:p>
          <a:p>
            <a:pPr marL="342866" indent="-342866" algn="just">
              <a:lnSpc>
                <a:spcPct val="90000"/>
              </a:lnSpc>
              <a:defRPr/>
            </a:pPr>
            <a:endParaRPr lang="en-US" sz="3600" dirty="0" smtClean="0"/>
          </a:p>
        </p:txBody>
      </p:sp>
      <p:sp>
        <p:nvSpPr>
          <p:cNvPr id="3" name="Date Placeholder 2"/>
          <p:cNvSpPr>
            <a:spLocks noGrp="1"/>
          </p:cNvSpPr>
          <p:nvPr>
            <p:ph type="dt" sz="half" idx="10"/>
          </p:nvPr>
        </p:nvSpPr>
        <p:spPr/>
        <p:txBody>
          <a:bodyPr/>
          <a:lstStyle/>
          <a:p>
            <a:fld id="{488DC962-5A68-4C12-89D1-89D617CF04A0}" type="datetime1">
              <a:rPr lang="en-US" smtClean="0"/>
              <a:pPr/>
              <a:t>7/15/2018</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Error control techniques </a:t>
            </a:r>
            <a:endParaRPr lang="en-US" b="1" u="sng" dirty="0"/>
          </a:p>
        </p:txBody>
      </p:sp>
      <p:sp>
        <p:nvSpPr>
          <p:cNvPr id="4" name="Date Placeholder 3"/>
          <p:cNvSpPr>
            <a:spLocks noGrp="1"/>
          </p:cNvSpPr>
          <p:nvPr>
            <p:ph type="dt" sz="half" idx="10"/>
          </p:nvPr>
        </p:nvSpPr>
        <p:spPr/>
        <p:txBody>
          <a:bodyPr/>
          <a:lstStyle/>
          <a:p>
            <a:fld id="{C2AF58DE-59FC-4F44-BD4D-B7BE069A50C4}"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50</a:t>
            </a:fld>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381000" y="1676399"/>
            <a:ext cx="8305799" cy="44570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b="1" u="sng" dirty="0" smtClean="0"/>
              <a:t>Error Control Mechanisms</a:t>
            </a:r>
          </a:p>
        </p:txBody>
      </p:sp>
      <p:sp>
        <p:nvSpPr>
          <p:cNvPr id="5123" name="Content Placeholder 2"/>
          <p:cNvSpPr>
            <a:spLocks noGrp="1"/>
          </p:cNvSpPr>
          <p:nvPr>
            <p:ph idx="1"/>
          </p:nvPr>
        </p:nvSpPr>
        <p:spPr>
          <a:xfrm>
            <a:off x="1600200" y="1828800"/>
            <a:ext cx="5867400" cy="2057400"/>
          </a:xfrm>
        </p:spPr>
        <p:txBody>
          <a:bodyPr/>
          <a:lstStyle/>
          <a:p>
            <a:pPr eaLnBrk="1" hangingPunct="1"/>
            <a:r>
              <a:rPr lang="en-US" smtClean="0"/>
              <a:t>Stop-and-Wait</a:t>
            </a:r>
          </a:p>
          <a:p>
            <a:pPr eaLnBrk="1" hangingPunct="1"/>
            <a:r>
              <a:rPr lang="en-US" smtClean="0"/>
              <a:t>Go-Back-N ARQ</a:t>
            </a:r>
          </a:p>
          <a:p>
            <a:pPr eaLnBrk="1" hangingPunct="1"/>
            <a:r>
              <a:rPr lang="en-US" smtClean="0"/>
              <a:t>Selective-Repeat ARQ</a:t>
            </a:r>
          </a:p>
        </p:txBody>
      </p:sp>
      <p:sp>
        <p:nvSpPr>
          <p:cNvPr id="4" name="Date Placeholder 3"/>
          <p:cNvSpPr>
            <a:spLocks noGrp="1"/>
          </p:cNvSpPr>
          <p:nvPr>
            <p:ph type="dt" sz="half" idx="10"/>
          </p:nvPr>
        </p:nvSpPr>
        <p:spPr/>
        <p:txBody>
          <a:bodyPr/>
          <a:lstStyle/>
          <a:p>
            <a:fld id="{E893F182-D6A2-4704-94D7-A7E4B049DC54}"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3050"/>
            <a:ext cx="3008313" cy="641350"/>
          </a:xfrm>
        </p:spPr>
        <p:txBody>
          <a:bodyPr/>
          <a:lstStyle/>
          <a:p>
            <a:pPr eaLnBrk="1" hangingPunct="1"/>
            <a:r>
              <a:rPr lang="en-US" sz="3600" smtClean="0"/>
              <a:t>Stop-and-Wait</a:t>
            </a:r>
          </a:p>
        </p:txBody>
      </p:sp>
      <p:sp>
        <p:nvSpPr>
          <p:cNvPr id="6147" name="Content Placeholder 2"/>
          <p:cNvSpPr>
            <a:spLocks noGrp="1"/>
          </p:cNvSpPr>
          <p:nvPr>
            <p:ph idx="1"/>
          </p:nvPr>
        </p:nvSpPr>
        <p:spPr>
          <a:xfrm>
            <a:off x="4038600" y="228600"/>
            <a:ext cx="4953000" cy="6477000"/>
          </a:xfrm>
        </p:spPr>
        <p:txBody>
          <a:bodyPr>
            <a:normAutofit lnSpcReduction="10000"/>
          </a:bodyPr>
          <a:lstStyle/>
          <a:p>
            <a:pPr eaLnBrk="1" hangingPunct="1">
              <a:buFont typeface="Wingdings" pitchFamily="2" charset="2"/>
              <a:buChar char="§"/>
            </a:pPr>
            <a:r>
              <a:rPr lang="en-US" sz="2000" dirty="0" smtClean="0"/>
              <a:t>Sender keeps a copy of the last frame until it receives an acknowledgement.</a:t>
            </a:r>
          </a:p>
          <a:p>
            <a:pPr eaLnBrk="1" hangingPunct="1">
              <a:buFont typeface="Wingdings" pitchFamily="2" charset="2"/>
              <a:buChar char="§"/>
            </a:pPr>
            <a:r>
              <a:rPr lang="en-US" sz="2000" dirty="0" smtClean="0"/>
              <a:t>For identification, both data frames and acknowledgements (ACK) frames are numbered alternatively 0 and 1.</a:t>
            </a:r>
          </a:p>
          <a:p>
            <a:pPr eaLnBrk="1" hangingPunct="1">
              <a:buFont typeface="Wingdings" pitchFamily="2" charset="2"/>
              <a:buChar char="§"/>
            </a:pPr>
            <a:r>
              <a:rPr lang="en-US" sz="2000" dirty="0" smtClean="0"/>
              <a:t>Sender has a control variable (S) that holds the number of the recently sent frame. (0 or 1)</a:t>
            </a:r>
          </a:p>
          <a:p>
            <a:pPr eaLnBrk="1" hangingPunct="1">
              <a:buFont typeface="Wingdings" pitchFamily="2" charset="2"/>
              <a:buChar char="§"/>
            </a:pPr>
            <a:r>
              <a:rPr lang="en-US" sz="2000" dirty="0" smtClean="0"/>
              <a:t>Receiver has a control variable  that holds the number of the next frame expected (0 or 1).</a:t>
            </a:r>
          </a:p>
          <a:p>
            <a:pPr eaLnBrk="1" hangingPunct="1">
              <a:buFont typeface="Wingdings" pitchFamily="2" charset="2"/>
              <a:buChar char="§"/>
            </a:pPr>
            <a:r>
              <a:rPr lang="en-US" sz="2000" dirty="0" smtClean="0"/>
              <a:t>Sender starts a timer when it sends a  frame. If an ACK is not received within a allocated time period, the sender assumes that the frame was lost or damaged and resends it</a:t>
            </a:r>
          </a:p>
          <a:p>
            <a:pPr eaLnBrk="1" hangingPunct="1">
              <a:buFont typeface="Wingdings" pitchFamily="2" charset="2"/>
              <a:buChar char="§"/>
            </a:pPr>
            <a:r>
              <a:rPr lang="en-US" sz="2000" dirty="0" smtClean="0"/>
              <a:t>Receiver send only positive ACK if the frame is intact.</a:t>
            </a:r>
          </a:p>
          <a:p>
            <a:pPr eaLnBrk="1" hangingPunct="1">
              <a:buFont typeface="Wingdings" pitchFamily="2" charset="2"/>
              <a:buChar char="§"/>
            </a:pPr>
            <a:r>
              <a:rPr lang="en-US" sz="2000" dirty="0" smtClean="0"/>
              <a:t>ACK number always defines the number of the next expected frame</a:t>
            </a:r>
          </a:p>
        </p:txBody>
      </p:sp>
      <p:sp>
        <p:nvSpPr>
          <p:cNvPr id="6148" name="Text Placeholder 3"/>
          <p:cNvSpPr>
            <a:spLocks noGrp="1"/>
          </p:cNvSpPr>
          <p:nvPr>
            <p:ph type="body" sz="half" idx="2"/>
          </p:nvPr>
        </p:nvSpPr>
        <p:spPr>
          <a:xfrm>
            <a:off x="304800" y="1219200"/>
            <a:ext cx="3352800" cy="4419600"/>
          </a:xfrm>
        </p:spPr>
        <p:txBody>
          <a:bodyPr/>
          <a:lstStyle/>
          <a:p>
            <a:pPr eaLnBrk="1" hangingPunct="1"/>
            <a:endParaRPr lang="en-US" smtClean="0"/>
          </a:p>
        </p:txBody>
      </p:sp>
      <p:pic>
        <p:nvPicPr>
          <p:cNvPr id="6149" name="Picture 10"/>
          <p:cNvPicPr>
            <a:picLocks noChangeAspect="1" noChangeArrowheads="1"/>
          </p:cNvPicPr>
          <p:nvPr/>
        </p:nvPicPr>
        <p:blipFill>
          <a:blip r:embed="rId2" cstate="print"/>
          <a:srcRect/>
          <a:stretch>
            <a:fillRect/>
          </a:stretch>
        </p:blipFill>
        <p:spPr bwMode="auto">
          <a:xfrm>
            <a:off x="152400" y="1143000"/>
            <a:ext cx="3657600" cy="46482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21F5AE99-6AD8-423B-9038-46AC95D6762D}" type="datetime1">
              <a:rPr lang="en-US" smtClean="0"/>
              <a:pPr/>
              <a:t>7/15/2018</a:t>
            </a:fld>
            <a:endParaRPr lang="en-US"/>
          </a:p>
        </p:txBody>
      </p:sp>
      <p:sp>
        <p:nvSpPr>
          <p:cNvPr id="7" name="Slide Number Placeholder 6"/>
          <p:cNvSpPr>
            <a:spLocks noGrp="1"/>
          </p:cNvSpPr>
          <p:nvPr>
            <p:ph type="sldNum" sz="quarter" idx="12"/>
          </p:nvPr>
        </p:nvSpPr>
        <p:spPr/>
        <p:txBody>
          <a:bodyPr/>
          <a:lstStyle/>
          <a:p>
            <a:fld id="{06DABA5E-536C-4C94-BF2B-5112B7A905D4}"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229600" cy="792162"/>
          </a:xfrm>
        </p:spPr>
        <p:txBody>
          <a:bodyPr/>
          <a:lstStyle/>
          <a:p>
            <a:pPr eaLnBrk="1" hangingPunct="1"/>
            <a:r>
              <a:rPr lang="en-US" dirty="0" smtClean="0"/>
              <a:t>Stop-and-Wait ARQ, lost  frame</a:t>
            </a:r>
          </a:p>
        </p:txBody>
      </p:sp>
      <p:sp>
        <p:nvSpPr>
          <p:cNvPr id="7171" name="Content Placeholder 2"/>
          <p:cNvSpPr>
            <a:spLocks noGrp="1"/>
          </p:cNvSpPr>
          <p:nvPr>
            <p:ph idx="1"/>
          </p:nvPr>
        </p:nvSpPr>
        <p:spPr>
          <a:xfrm>
            <a:off x="5410200" y="1752600"/>
            <a:ext cx="3429000" cy="4525963"/>
          </a:xfrm>
          <a:ln>
            <a:solidFill>
              <a:schemeClr val="tx1"/>
            </a:solidFill>
          </a:ln>
        </p:spPr>
        <p:txBody>
          <a:bodyPr/>
          <a:lstStyle/>
          <a:p>
            <a:pPr eaLnBrk="1" hangingPunct="1"/>
            <a:r>
              <a:rPr lang="en-US" sz="2400" dirty="0" smtClean="0"/>
              <a:t>When a receiver receives a damaged frame, it discards it and keeps its value of R.</a:t>
            </a:r>
          </a:p>
          <a:p>
            <a:pPr eaLnBrk="1" hangingPunct="1"/>
            <a:r>
              <a:rPr lang="en-US" sz="2400" dirty="0" smtClean="0"/>
              <a:t>After the timer at the sender expires, another copy of frame 1 is sent.</a:t>
            </a:r>
          </a:p>
        </p:txBody>
      </p:sp>
      <p:pic>
        <p:nvPicPr>
          <p:cNvPr id="7172" name="Picture 10"/>
          <p:cNvPicPr>
            <a:picLocks noChangeAspect="1" noChangeArrowheads="1"/>
          </p:cNvPicPr>
          <p:nvPr/>
        </p:nvPicPr>
        <p:blipFill>
          <a:blip r:embed="rId2" cstate="print"/>
          <a:srcRect/>
          <a:stretch>
            <a:fillRect/>
          </a:stretch>
        </p:blipFill>
        <p:spPr bwMode="auto">
          <a:xfrm>
            <a:off x="115888" y="1371600"/>
            <a:ext cx="4760912" cy="49530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6758024A-6662-4E57-9F25-FFF610E400D8}"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28600" y="152400"/>
            <a:ext cx="6019800" cy="685800"/>
          </a:xfrm>
        </p:spPr>
        <p:txBody>
          <a:bodyPr/>
          <a:lstStyle/>
          <a:p>
            <a:pPr eaLnBrk="1" hangingPunct="1"/>
            <a:r>
              <a:rPr lang="en-US" sz="3600" smtClean="0"/>
              <a:t>Stop-and-Wait, lost ACK frame</a:t>
            </a:r>
          </a:p>
        </p:txBody>
      </p:sp>
      <p:sp>
        <p:nvSpPr>
          <p:cNvPr id="3" name="Content Placeholder 2"/>
          <p:cNvSpPr>
            <a:spLocks noGrp="1"/>
          </p:cNvSpPr>
          <p:nvPr>
            <p:ph idx="1"/>
          </p:nvPr>
        </p:nvSpPr>
        <p:spPr>
          <a:xfrm>
            <a:off x="5486400" y="1295400"/>
            <a:ext cx="3048000" cy="5029200"/>
          </a:xfrm>
          <a:ln>
            <a:solidFill>
              <a:schemeClr val="tx1"/>
            </a:solidFill>
          </a:ln>
        </p:spPr>
        <p:txBody>
          <a:bodyPr rtlCol="0">
            <a:normAutofit fontScale="92500"/>
          </a:bodyPr>
          <a:lstStyle/>
          <a:p>
            <a:pPr eaLnBrk="1" fontAlgn="auto" hangingPunct="1">
              <a:spcAft>
                <a:spcPts val="0"/>
              </a:spcAft>
              <a:buFont typeface="Arial" pitchFamily="34" charset="0"/>
              <a:buChar char="•"/>
              <a:defRPr/>
            </a:pPr>
            <a:r>
              <a:rPr lang="en-US" sz="2400" dirty="0" smtClean="0"/>
              <a:t>If the sender receives a damaged ACK, it discards it.</a:t>
            </a:r>
          </a:p>
          <a:p>
            <a:pPr eaLnBrk="1" fontAlgn="auto" hangingPunct="1">
              <a:spcAft>
                <a:spcPts val="0"/>
              </a:spcAft>
              <a:buFont typeface="Arial" pitchFamily="34" charset="0"/>
              <a:buChar char="•"/>
              <a:defRPr/>
            </a:pPr>
            <a:r>
              <a:rPr lang="en-US" sz="2400" dirty="0" smtClean="0"/>
              <a:t>When the timer of the sender expires, the sender retransmits frame 1.</a:t>
            </a:r>
          </a:p>
          <a:p>
            <a:pPr eaLnBrk="1" fontAlgn="auto" hangingPunct="1">
              <a:spcAft>
                <a:spcPts val="0"/>
              </a:spcAft>
              <a:buFont typeface="Arial" pitchFamily="34" charset="0"/>
              <a:buChar char="•"/>
              <a:defRPr/>
            </a:pPr>
            <a:r>
              <a:rPr lang="en-US" sz="2400" dirty="0" smtClean="0"/>
              <a:t>Receiver has already received frame 1 and expecting to receive frame 0 (R=0). Therefore it discards the second copy of frame 1.</a:t>
            </a:r>
          </a:p>
        </p:txBody>
      </p:sp>
      <p:sp>
        <p:nvSpPr>
          <p:cNvPr id="8196" name="Text Placeholder 3"/>
          <p:cNvSpPr>
            <a:spLocks noGrp="1"/>
          </p:cNvSpPr>
          <p:nvPr>
            <p:ph type="body" sz="half" idx="2"/>
          </p:nvPr>
        </p:nvSpPr>
        <p:spPr/>
        <p:txBody>
          <a:bodyPr/>
          <a:lstStyle/>
          <a:p>
            <a:pPr eaLnBrk="1" hangingPunct="1"/>
            <a:endParaRPr lang="en-US" smtClean="0"/>
          </a:p>
        </p:txBody>
      </p:sp>
      <p:pic>
        <p:nvPicPr>
          <p:cNvPr id="8197" name="Picture 10"/>
          <p:cNvPicPr>
            <a:picLocks noChangeAspect="1" noChangeArrowheads="1"/>
          </p:cNvPicPr>
          <p:nvPr/>
        </p:nvPicPr>
        <p:blipFill>
          <a:blip r:embed="rId2" cstate="print"/>
          <a:srcRect/>
          <a:stretch>
            <a:fillRect/>
          </a:stretch>
        </p:blipFill>
        <p:spPr bwMode="auto">
          <a:xfrm>
            <a:off x="53975" y="1295400"/>
            <a:ext cx="5059363" cy="48006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D3E4B5B8-4110-4966-B566-4A150A8694E7}" type="datetime1">
              <a:rPr lang="en-US" smtClean="0"/>
              <a:pPr/>
              <a:t>7/15/2018</a:t>
            </a:fld>
            <a:endParaRPr lang="en-US"/>
          </a:p>
        </p:txBody>
      </p:sp>
      <p:sp>
        <p:nvSpPr>
          <p:cNvPr id="7" name="Slide Number Placeholder 6"/>
          <p:cNvSpPr>
            <a:spLocks noGrp="1"/>
          </p:cNvSpPr>
          <p:nvPr>
            <p:ph type="sldNum" sz="quarter" idx="12"/>
          </p:nvPr>
        </p:nvSpPr>
        <p:spPr/>
        <p:txBody>
          <a:bodyPr/>
          <a:lstStyle/>
          <a:p>
            <a:fld id="{06DABA5E-536C-4C94-BF2B-5112B7A905D4}" type="slidenum">
              <a:rPr lang="en-US" smtClean="0"/>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228600" y="152400"/>
            <a:ext cx="7086600" cy="685800"/>
          </a:xfrm>
        </p:spPr>
        <p:txBody>
          <a:bodyPr/>
          <a:lstStyle/>
          <a:p>
            <a:pPr eaLnBrk="1" hangingPunct="1"/>
            <a:r>
              <a:rPr lang="en-US" sz="3600" smtClean="0"/>
              <a:t>Stop-and-Wait, delayed ACK frame</a:t>
            </a:r>
          </a:p>
        </p:txBody>
      </p:sp>
      <p:sp>
        <p:nvSpPr>
          <p:cNvPr id="3" name="Content Placeholder 2"/>
          <p:cNvSpPr>
            <a:spLocks noGrp="1"/>
          </p:cNvSpPr>
          <p:nvPr>
            <p:ph idx="1"/>
          </p:nvPr>
        </p:nvSpPr>
        <p:spPr>
          <a:xfrm>
            <a:off x="5486400" y="914400"/>
            <a:ext cx="3048000" cy="5029200"/>
          </a:xfrm>
          <a:ln>
            <a:solidFill>
              <a:schemeClr val="tx1"/>
            </a:solidFill>
          </a:ln>
        </p:spPr>
        <p:txBody>
          <a:bodyPr rtlCol="0">
            <a:normAutofit fontScale="92500" lnSpcReduction="20000"/>
          </a:bodyPr>
          <a:lstStyle/>
          <a:p>
            <a:pPr eaLnBrk="1" fontAlgn="auto" hangingPunct="1">
              <a:spcAft>
                <a:spcPts val="0"/>
              </a:spcAft>
              <a:buFont typeface="Arial" pitchFamily="34" charset="0"/>
              <a:buChar char="•"/>
              <a:defRPr/>
            </a:pPr>
            <a:r>
              <a:rPr lang="en-US" sz="2400" dirty="0" smtClean="0"/>
              <a:t>The ACK can be delayed at the receiver or due to some problem</a:t>
            </a:r>
          </a:p>
          <a:p>
            <a:pPr eaLnBrk="1" fontAlgn="auto" hangingPunct="1">
              <a:spcAft>
                <a:spcPts val="0"/>
              </a:spcAft>
              <a:buFont typeface="Arial" pitchFamily="34" charset="0"/>
              <a:buChar char="•"/>
              <a:defRPr/>
            </a:pPr>
            <a:r>
              <a:rPr lang="en-US" sz="2400" dirty="0" smtClean="0"/>
              <a:t>It is received after the timer for frame 0 has expired.</a:t>
            </a:r>
          </a:p>
          <a:p>
            <a:pPr eaLnBrk="1" fontAlgn="auto" hangingPunct="1">
              <a:spcAft>
                <a:spcPts val="0"/>
              </a:spcAft>
              <a:buFont typeface="Arial" pitchFamily="34" charset="0"/>
              <a:buChar char="•"/>
              <a:defRPr/>
            </a:pPr>
            <a:r>
              <a:rPr lang="en-US" sz="2400" dirty="0" smtClean="0"/>
              <a:t>Sender retransmitted a copy of frame 0. However, R =1 means receiver expects to see frame 1. Receiver discards the duplicate frame 0.</a:t>
            </a:r>
          </a:p>
          <a:p>
            <a:pPr eaLnBrk="1" fontAlgn="auto" hangingPunct="1">
              <a:spcAft>
                <a:spcPts val="0"/>
              </a:spcAft>
              <a:buFont typeface="Arial" pitchFamily="34" charset="0"/>
              <a:buChar char="•"/>
              <a:defRPr/>
            </a:pPr>
            <a:r>
              <a:rPr lang="en-US" sz="2400" dirty="0" smtClean="0"/>
              <a:t>Sender receives 2 ACKs, it discards the second ACK.</a:t>
            </a:r>
          </a:p>
          <a:p>
            <a:pPr eaLnBrk="1" fontAlgn="auto" hangingPunct="1">
              <a:spcAft>
                <a:spcPts val="0"/>
              </a:spcAft>
              <a:buFont typeface="Arial" pitchFamily="34" charset="0"/>
              <a:buChar char="•"/>
              <a:defRPr/>
            </a:pPr>
            <a:endParaRPr lang="en-US" sz="2400" dirty="0" smtClean="0"/>
          </a:p>
          <a:p>
            <a:pPr eaLnBrk="1" fontAlgn="auto" hangingPunct="1">
              <a:spcAft>
                <a:spcPts val="0"/>
              </a:spcAft>
              <a:buFont typeface="Arial" pitchFamily="34" charset="0"/>
              <a:buChar char="•"/>
              <a:defRPr/>
            </a:pPr>
            <a:endParaRPr lang="en-US" sz="2400" dirty="0" smtClean="0"/>
          </a:p>
        </p:txBody>
      </p:sp>
      <p:sp>
        <p:nvSpPr>
          <p:cNvPr id="9220" name="Text Placeholder 3"/>
          <p:cNvSpPr>
            <a:spLocks noGrp="1"/>
          </p:cNvSpPr>
          <p:nvPr>
            <p:ph type="body" sz="half" idx="2"/>
          </p:nvPr>
        </p:nvSpPr>
        <p:spPr/>
        <p:txBody>
          <a:bodyPr/>
          <a:lstStyle/>
          <a:p>
            <a:pPr eaLnBrk="1" hangingPunct="1"/>
            <a:endParaRPr lang="en-US" smtClean="0"/>
          </a:p>
        </p:txBody>
      </p:sp>
      <p:pic>
        <p:nvPicPr>
          <p:cNvPr id="9221" name="Picture 10"/>
          <p:cNvPicPr>
            <a:picLocks noChangeAspect="1" noChangeArrowheads="1"/>
          </p:cNvPicPr>
          <p:nvPr/>
        </p:nvPicPr>
        <p:blipFill>
          <a:blip r:embed="rId2" cstate="print"/>
          <a:srcRect/>
          <a:stretch>
            <a:fillRect/>
          </a:stretch>
        </p:blipFill>
        <p:spPr bwMode="auto">
          <a:xfrm>
            <a:off x="228600" y="990600"/>
            <a:ext cx="5181600" cy="549275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B675DC23-EAF2-4C04-94B3-E37EB9E3EE16}" type="datetime1">
              <a:rPr lang="en-US" smtClean="0"/>
              <a:pPr/>
              <a:t>7/15/2018</a:t>
            </a:fld>
            <a:endParaRPr lang="en-US"/>
          </a:p>
        </p:txBody>
      </p:sp>
      <p:sp>
        <p:nvSpPr>
          <p:cNvPr id="7" name="Slide Number Placeholder 6"/>
          <p:cNvSpPr>
            <a:spLocks noGrp="1"/>
          </p:cNvSpPr>
          <p:nvPr>
            <p:ph type="sldNum" sz="quarter" idx="12"/>
          </p:nvPr>
        </p:nvSpPr>
        <p:spPr/>
        <p:txBody>
          <a:bodyPr/>
          <a:lstStyle/>
          <a:p>
            <a:fld id="{06DABA5E-536C-4C94-BF2B-5112B7A905D4}"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mtClean="0"/>
              <a:t>Disadvantage of Stop-and-Wait</a:t>
            </a:r>
          </a:p>
        </p:txBody>
      </p:sp>
      <p:sp>
        <p:nvSpPr>
          <p:cNvPr id="3" name="Content Placeholder 2"/>
          <p:cNvSpPr>
            <a:spLocks noGrp="1"/>
          </p:cNvSpPr>
          <p:nvPr>
            <p:ph idx="1"/>
          </p:nvPr>
        </p:nvSpPr>
        <p:spPr/>
        <p:txBody>
          <a:bodyPr rtlCol="0">
            <a:normAutofit fontScale="92500"/>
          </a:bodyPr>
          <a:lstStyle/>
          <a:p>
            <a:pPr algn="just" eaLnBrk="1" fontAlgn="auto" hangingPunct="1">
              <a:spcAft>
                <a:spcPts val="0"/>
              </a:spcAft>
              <a:buFont typeface="Arial" pitchFamily="34" charset="0"/>
              <a:buChar char="•"/>
              <a:defRPr/>
            </a:pPr>
            <a:r>
              <a:rPr lang="en-US" dirty="0" smtClean="0"/>
              <a:t>In stop-and-wait, at any point in time, there is only one frame that is sent and waiting to be acknowledged.</a:t>
            </a:r>
          </a:p>
          <a:p>
            <a:pPr algn="just" eaLnBrk="1" fontAlgn="auto" hangingPunct="1">
              <a:spcAft>
                <a:spcPts val="0"/>
              </a:spcAft>
              <a:buFont typeface="Arial" pitchFamily="34" charset="0"/>
              <a:buChar char="•"/>
              <a:defRPr/>
            </a:pPr>
            <a:r>
              <a:rPr lang="en-US" dirty="0" smtClean="0"/>
              <a:t>This is not a good use of transmission medium.</a:t>
            </a:r>
          </a:p>
          <a:p>
            <a:pPr algn="just" eaLnBrk="1" fontAlgn="auto" hangingPunct="1">
              <a:spcAft>
                <a:spcPts val="0"/>
              </a:spcAft>
              <a:buFont typeface="Arial" pitchFamily="34" charset="0"/>
              <a:buChar char="•"/>
              <a:defRPr/>
            </a:pPr>
            <a:r>
              <a:rPr lang="en-US" dirty="0" smtClean="0"/>
              <a:t>To improve efficiency, multiple frames should be in transition while waiting for ACK.</a:t>
            </a:r>
          </a:p>
          <a:p>
            <a:pPr algn="just" eaLnBrk="1" fontAlgn="auto" hangingPunct="1">
              <a:spcAft>
                <a:spcPts val="0"/>
              </a:spcAft>
              <a:buFont typeface="Arial" pitchFamily="34" charset="0"/>
              <a:buChar char="•"/>
              <a:defRPr/>
            </a:pPr>
            <a:r>
              <a:rPr lang="en-US" dirty="0" smtClean="0"/>
              <a:t>Two protocol use the above concept,</a:t>
            </a:r>
          </a:p>
          <a:p>
            <a:pPr lvl="1" algn="just" eaLnBrk="1" fontAlgn="auto" hangingPunct="1">
              <a:spcAft>
                <a:spcPts val="0"/>
              </a:spcAft>
              <a:buFont typeface="Arial" pitchFamily="34" charset="0"/>
              <a:buChar char="–"/>
              <a:defRPr/>
            </a:pPr>
            <a:r>
              <a:rPr lang="en-US" b="1" dirty="0" smtClean="0"/>
              <a:t>Go-Back-N ARQ</a:t>
            </a:r>
          </a:p>
          <a:p>
            <a:pPr lvl="1" algn="just" eaLnBrk="1" fontAlgn="auto" hangingPunct="1">
              <a:spcAft>
                <a:spcPts val="0"/>
              </a:spcAft>
              <a:buFont typeface="Arial" pitchFamily="34" charset="0"/>
              <a:buChar char="–"/>
              <a:defRPr/>
            </a:pPr>
            <a:r>
              <a:rPr lang="en-US" b="1" dirty="0" smtClean="0"/>
              <a:t>Selective Repeat ARQ</a:t>
            </a:r>
          </a:p>
        </p:txBody>
      </p:sp>
      <p:sp>
        <p:nvSpPr>
          <p:cNvPr id="4" name="Date Placeholder 3"/>
          <p:cNvSpPr>
            <a:spLocks noGrp="1"/>
          </p:cNvSpPr>
          <p:nvPr>
            <p:ph type="dt" sz="half" idx="10"/>
          </p:nvPr>
        </p:nvSpPr>
        <p:spPr/>
        <p:txBody>
          <a:bodyPr/>
          <a:lstStyle/>
          <a:p>
            <a:fld id="{0F4CEF1E-1D8B-4493-888E-A11738954B69}"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t>Go-Back-N ARQ</a:t>
            </a:r>
          </a:p>
        </p:txBody>
      </p:sp>
      <p:sp>
        <p:nvSpPr>
          <p:cNvPr id="12291" name="Content Placeholder 2"/>
          <p:cNvSpPr>
            <a:spLocks noGrp="1"/>
          </p:cNvSpPr>
          <p:nvPr>
            <p:ph idx="1"/>
          </p:nvPr>
        </p:nvSpPr>
        <p:spPr/>
        <p:txBody>
          <a:bodyPr/>
          <a:lstStyle/>
          <a:p>
            <a:pPr algn="just" eaLnBrk="1" hangingPunct="1"/>
            <a:r>
              <a:rPr lang="en-US" dirty="0" smtClean="0"/>
              <a:t>We can send up to W frames before worrying about ACKs.</a:t>
            </a:r>
          </a:p>
          <a:p>
            <a:pPr algn="just" eaLnBrk="1" hangingPunct="1"/>
            <a:r>
              <a:rPr lang="en-US" dirty="0" smtClean="0"/>
              <a:t>We keep a copy of these frames until the ACKs arrive.</a:t>
            </a:r>
          </a:p>
          <a:p>
            <a:pPr algn="just" eaLnBrk="1" hangingPunct="1"/>
            <a:r>
              <a:rPr lang="en-US" dirty="0" smtClean="0"/>
              <a:t>This procedure requires additional features to be added to Stop-and-Wait ARQ. </a:t>
            </a:r>
          </a:p>
        </p:txBody>
      </p:sp>
      <p:sp>
        <p:nvSpPr>
          <p:cNvPr id="4" name="Date Placeholder 3"/>
          <p:cNvSpPr>
            <a:spLocks noGrp="1"/>
          </p:cNvSpPr>
          <p:nvPr>
            <p:ph type="dt" sz="half" idx="10"/>
          </p:nvPr>
        </p:nvSpPr>
        <p:spPr/>
        <p:txBody>
          <a:bodyPr/>
          <a:lstStyle/>
          <a:p>
            <a:fld id="{03EA09F9-7913-40C6-8915-30266BEB639F}"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mtClean="0"/>
              <a:t>Sequence Numbers</a:t>
            </a:r>
          </a:p>
        </p:txBody>
      </p:sp>
      <p:sp>
        <p:nvSpPr>
          <p:cNvPr id="3" name="Content Placeholder 2"/>
          <p:cNvSpPr>
            <a:spLocks noGrp="1"/>
          </p:cNvSpPr>
          <p:nvPr>
            <p:ph idx="1"/>
          </p:nvPr>
        </p:nvSpPr>
        <p:spPr>
          <a:xfrm>
            <a:off x="457200" y="1371600"/>
            <a:ext cx="8229600" cy="4876800"/>
          </a:xfrm>
        </p:spPr>
        <p:txBody>
          <a:bodyPr rtlCol="0">
            <a:normAutofit fontScale="92500" lnSpcReduction="20000"/>
          </a:bodyPr>
          <a:lstStyle/>
          <a:p>
            <a:pPr algn="just" eaLnBrk="1" fontAlgn="auto" hangingPunct="1">
              <a:spcAft>
                <a:spcPts val="0"/>
              </a:spcAft>
              <a:buFont typeface="Arial" pitchFamily="34" charset="0"/>
              <a:buChar char="•"/>
              <a:defRPr/>
            </a:pPr>
            <a:r>
              <a:rPr lang="en-US" dirty="0" smtClean="0"/>
              <a:t>Frames from a sender are numbered sequentially.</a:t>
            </a:r>
          </a:p>
          <a:p>
            <a:pPr algn="just" eaLnBrk="1" fontAlgn="auto" hangingPunct="1">
              <a:spcAft>
                <a:spcPts val="0"/>
              </a:spcAft>
              <a:buFont typeface="Arial" pitchFamily="34" charset="0"/>
              <a:buChar char="•"/>
              <a:defRPr/>
            </a:pPr>
            <a:r>
              <a:rPr lang="en-US" dirty="0" smtClean="0"/>
              <a:t>We need to set a limit since we need to include the sequence number of each frame in the header.</a:t>
            </a:r>
          </a:p>
          <a:p>
            <a:pPr algn="just" eaLnBrk="1" fontAlgn="auto" hangingPunct="1">
              <a:spcAft>
                <a:spcPts val="0"/>
              </a:spcAft>
              <a:buFont typeface="Arial" pitchFamily="34" charset="0"/>
              <a:buChar char="•"/>
              <a:defRPr/>
            </a:pPr>
            <a:r>
              <a:rPr lang="en-US" dirty="0" smtClean="0"/>
              <a:t>If the header of the frame allows m bits for sequence number, the sequence numbers range from 0 to 2 </a:t>
            </a:r>
            <a:r>
              <a:rPr lang="en-US" baseline="30000" dirty="0" smtClean="0"/>
              <a:t>m</a:t>
            </a:r>
            <a:r>
              <a:rPr lang="en-US" dirty="0" smtClean="0"/>
              <a:t> – 1. for m = 3, sequence numbers are: 0,1, 2, 3, 4, 5, 6, 7.</a:t>
            </a:r>
          </a:p>
          <a:p>
            <a:pPr algn="just" eaLnBrk="1" fontAlgn="auto" hangingPunct="1">
              <a:spcAft>
                <a:spcPts val="0"/>
              </a:spcAft>
              <a:buFont typeface="Arial" pitchFamily="34" charset="0"/>
              <a:buChar char="•"/>
              <a:defRPr/>
            </a:pPr>
            <a:r>
              <a:rPr lang="en-US" dirty="0" smtClean="0"/>
              <a:t>We can repeat the sequence number.</a:t>
            </a:r>
          </a:p>
          <a:p>
            <a:pPr algn="just" eaLnBrk="1" fontAlgn="auto" hangingPunct="1">
              <a:spcAft>
                <a:spcPts val="0"/>
              </a:spcAft>
              <a:buFont typeface="Arial" pitchFamily="34" charset="0"/>
              <a:buChar char="•"/>
              <a:defRPr/>
            </a:pPr>
            <a:r>
              <a:rPr lang="en-US" dirty="0" smtClean="0"/>
              <a:t>Sequence numbers are:</a:t>
            </a:r>
          </a:p>
          <a:p>
            <a:pPr algn="just" eaLnBrk="1" fontAlgn="auto" hangingPunct="1">
              <a:spcAft>
                <a:spcPts val="0"/>
              </a:spcAft>
              <a:buFont typeface="Arial" pitchFamily="34" charset="0"/>
              <a:buNone/>
              <a:defRPr/>
            </a:pPr>
            <a:r>
              <a:rPr lang="en-US" dirty="0" smtClean="0"/>
              <a:t>	0, 1, 2, 3, 4, 5, 6, 7, 0, 1, 2, 3, 4, 5, 6, 7, 0, 1, …</a:t>
            </a:r>
          </a:p>
        </p:txBody>
      </p:sp>
      <p:sp>
        <p:nvSpPr>
          <p:cNvPr id="4" name="Date Placeholder 3"/>
          <p:cNvSpPr>
            <a:spLocks noGrp="1"/>
          </p:cNvSpPr>
          <p:nvPr>
            <p:ph type="dt" sz="half" idx="10"/>
          </p:nvPr>
        </p:nvSpPr>
        <p:spPr/>
        <p:txBody>
          <a:bodyPr/>
          <a:lstStyle/>
          <a:p>
            <a:fld id="{97EF4B74-B481-4F32-9336-2FD5C6F580A5}"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152400"/>
            <a:ext cx="5562600" cy="641350"/>
          </a:xfrm>
        </p:spPr>
        <p:txBody>
          <a:bodyPr/>
          <a:lstStyle/>
          <a:p>
            <a:pPr eaLnBrk="1" hangingPunct="1"/>
            <a:r>
              <a:rPr lang="en-US" sz="3600" smtClean="0"/>
              <a:t>Sender Sliding Window</a:t>
            </a:r>
          </a:p>
        </p:txBody>
      </p:sp>
      <p:pic>
        <p:nvPicPr>
          <p:cNvPr id="14339" name="Picture 11"/>
          <p:cNvPicPr>
            <a:picLocks noGrp="1" noChangeAspect="1" noChangeArrowheads="1"/>
          </p:cNvPicPr>
          <p:nvPr>
            <p:ph idx="1"/>
          </p:nvPr>
        </p:nvPicPr>
        <p:blipFill>
          <a:blip r:embed="rId2" cstate="print"/>
          <a:srcRect/>
          <a:stretch>
            <a:fillRect/>
          </a:stretch>
        </p:blipFill>
        <p:spPr>
          <a:xfrm>
            <a:off x="3886200" y="1828800"/>
            <a:ext cx="5111750" cy="2855913"/>
          </a:xfrm>
        </p:spPr>
      </p:pic>
      <p:sp>
        <p:nvSpPr>
          <p:cNvPr id="14340" name="Content Placeholder 2"/>
          <p:cNvSpPr txBox="1">
            <a:spLocks/>
          </p:cNvSpPr>
          <p:nvPr/>
        </p:nvSpPr>
        <p:spPr bwMode="auto">
          <a:xfrm>
            <a:off x="152400" y="838200"/>
            <a:ext cx="3657600" cy="58674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At the sending site, to hold the outstanding frames until they are acknowledged, we use the concept of a window.</a:t>
            </a:r>
          </a:p>
          <a:p>
            <a:pPr marL="342900" indent="-342900">
              <a:spcBef>
                <a:spcPct val="20000"/>
              </a:spcBef>
              <a:buFont typeface="Arial" charset="0"/>
              <a:buChar char="•"/>
            </a:pPr>
            <a:r>
              <a:rPr lang="en-US" sz="2400">
                <a:latin typeface="Calibri" pitchFamily="34" charset="0"/>
              </a:rPr>
              <a:t>The size of the window is at most 2</a:t>
            </a:r>
            <a:r>
              <a:rPr lang="en-US" sz="2400" baseline="30000">
                <a:latin typeface="Calibri" pitchFamily="34" charset="0"/>
              </a:rPr>
              <a:t>m</a:t>
            </a:r>
            <a:r>
              <a:rPr lang="en-US" sz="2400">
                <a:latin typeface="Calibri" pitchFamily="34" charset="0"/>
              </a:rPr>
              <a:t> -1 where m is the number of bits for the sequence number.</a:t>
            </a:r>
          </a:p>
          <a:p>
            <a:pPr marL="342900" indent="-342900">
              <a:spcBef>
                <a:spcPct val="20000"/>
              </a:spcBef>
              <a:buFont typeface="Arial" charset="0"/>
              <a:buChar char="•"/>
            </a:pPr>
            <a:r>
              <a:rPr lang="en-US" sz="2400">
                <a:latin typeface="Calibri" pitchFamily="34" charset="0"/>
              </a:rPr>
              <a:t>Size of the window can be variable, e.g. TCP.</a:t>
            </a:r>
          </a:p>
          <a:p>
            <a:pPr marL="342900" indent="-342900">
              <a:spcBef>
                <a:spcPct val="20000"/>
              </a:spcBef>
              <a:buFont typeface="Arial" charset="0"/>
              <a:buChar char="•"/>
            </a:pPr>
            <a:r>
              <a:rPr lang="en-US" sz="2400">
                <a:latin typeface="Calibri" pitchFamily="34" charset="0"/>
              </a:rPr>
              <a:t>The window slides to include new unsent frames when the correct ACKs are received</a:t>
            </a:r>
          </a:p>
          <a:p>
            <a:pPr marL="342900" indent="-342900">
              <a:spcBef>
                <a:spcPct val="20000"/>
              </a:spcBef>
              <a:buFont typeface="Arial" charset="0"/>
              <a:buChar char="•"/>
            </a:pPr>
            <a:endParaRPr lang="en-US" sz="2400">
              <a:latin typeface="Calibri" pitchFamily="34" charset="0"/>
            </a:endParaRPr>
          </a:p>
        </p:txBody>
      </p:sp>
      <p:sp>
        <p:nvSpPr>
          <p:cNvPr id="5" name="Date Placeholder 4"/>
          <p:cNvSpPr>
            <a:spLocks noGrp="1"/>
          </p:cNvSpPr>
          <p:nvPr>
            <p:ph type="dt" sz="half" idx="10"/>
          </p:nvPr>
        </p:nvSpPr>
        <p:spPr/>
        <p:txBody>
          <a:bodyPr/>
          <a:lstStyle/>
          <a:p>
            <a:fld id="{7D8B444C-8821-454C-B245-B183EA1D6247}"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cstate="print"/>
          <a:srcRect/>
          <a:stretch>
            <a:fillRect/>
          </a:stretch>
        </p:blipFill>
        <p:spPr bwMode="auto">
          <a:xfrm>
            <a:off x="761744" y="1956405"/>
            <a:ext cx="7632824" cy="3072190"/>
          </a:xfrm>
          <a:prstGeom prst="rect">
            <a:avLst/>
          </a:prstGeom>
          <a:noFill/>
          <a:ln w="12700">
            <a:noFill/>
            <a:miter lim="800000"/>
            <a:headEnd/>
            <a:tailEnd/>
          </a:ln>
          <a:effectLst/>
        </p:spPr>
      </p:pic>
      <p:sp>
        <p:nvSpPr>
          <p:cNvPr id="7171" name="Rectangle 3"/>
          <p:cNvSpPr>
            <a:spLocks noChangeArrowheads="1"/>
          </p:cNvSpPr>
          <p:nvPr/>
        </p:nvSpPr>
        <p:spPr bwMode="auto">
          <a:xfrm>
            <a:off x="1371601" y="346227"/>
            <a:ext cx="6553200" cy="766867"/>
          </a:xfrm>
          <a:prstGeom prst="rect">
            <a:avLst/>
          </a:prstGeom>
          <a:noFill/>
          <a:ln w="12700">
            <a:noFill/>
            <a:miter lim="800000"/>
            <a:headEnd/>
            <a:tailEnd/>
          </a:ln>
          <a:effectLst/>
        </p:spPr>
        <p:txBody>
          <a:bodyPr wrap="square" lIns="90479" tIns="44445" rIns="90479" bIns="44445">
            <a:spAutoFit/>
          </a:bodyPr>
          <a:lstStyle/>
          <a:p>
            <a:pPr algn="ctr"/>
            <a:r>
              <a:rPr lang="en-US" sz="4400" b="1" u="sng" dirty="0">
                <a:solidFill>
                  <a:srgbClr val="00279F"/>
                </a:solidFill>
              </a:rPr>
              <a:t>Burst error</a:t>
            </a:r>
          </a:p>
        </p:txBody>
      </p:sp>
      <p:sp>
        <p:nvSpPr>
          <p:cNvPr id="4" name="Date Placeholder 3"/>
          <p:cNvSpPr>
            <a:spLocks noGrp="1"/>
          </p:cNvSpPr>
          <p:nvPr>
            <p:ph type="dt" sz="half" idx="10"/>
          </p:nvPr>
        </p:nvSpPr>
        <p:spPr/>
        <p:txBody>
          <a:bodyPr/>
          <a:lstStyle/>
          <a:p>
            <a:fld id="{6D4F898A-D7E8-40F1-80F4-EE9581F35652}"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6</a:t>
            </a:fld>
            <a:endParaRPr 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3050"/>
            <a:ext cx="5562600" cy="641350"/>
          </a:xfrm>
        </p:spPr>
        <p:txBody>
          <a:bodyPr/>
          <a:lstStyle/>
          <a:p>
            <a:pPr eaLnBrk="1" hangingPunct="1"/>
            <a:r>
              <a:rPr lang="en-US" sz="3600" smtClean="0"/>
              <a:t>Receiver Sliding Window</a:t>
            </a:r>
          </a:p>
        </p:txBody>
      </p:sp>
      <p:sp>
        <p:nvSpPr>
          <p:cNvPr id="15363" name="Content Placeholder 2"/>
          <p:cNvSpPr txBox="1">
            <a:spLocks/>
          </p:cNvSpPr>
          <p:nvPr/>
        </p:nvSpPr>
        <p:spPr bwMode="auto">
          <a:xfrm>
            <a:off x="152400" y="914400"/>
            <a:ext cx="3505200" cy="57150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Size of the window at the receiving site is always 1 in this protocol.</a:t>
            </a:r>
          </a:p>
          <a:p>
            <a:pPr marL="342900" indent="-342900">
              <a:spcBef>
                <a:spcPct val="20000"/>
              </a:spcBef>
              <a:buFont typeface="Arial" charset="0"/>
              <a:buChar char="•"/>
            </a:pPr>
            <a:r>
              <a:rPr lang="en-US" sz="2400">
                <a:latin typeface="Calibri" pitchFamily="34" charset="0"/>
              </a:rPr>
              <a:t>Receiver is always looking for a specific frame to arrive in a specific order.</a:t>
            </a:r>
          </a:p>
          <a:p>
            <a:pPr marL="342900" indent="-342900">
              <a:spcBef>
                <a:spcPct val="20000"/>
              </a:spcBef>
              <a:buFont typeface="Arial" charset="0"/>
              <a:buChar char="•"/>
            </a:pPr>
            <a:r>
              <a:rPr lang="en-US" sz="2400">
                <a:latin typeface="Calibri" pitchFamily="34" charset="0"/>
              </a:rPr>
              <a:t>Any frame arriving out of order is discarded and needs to be resent.</a:t>
            </a:r>
          </a:p>
          <a:p>
            <a:pPr marL="342900" indent="-342900">
              <a:spcBef>
                <a:spcPct val="20000"/>
              </a:spcBef>
              <a:buFont typeface="Arial" charset="0"/>
              <a:buChar char="•"/>
            </a:pPr>
            <a:r>
              <a:rPr lang="en-US" sz="2400">
                <a:latin typeface="Calibri" pitchFamily="34" charset="0"/>
              </a:rPr>
              <a:t>Receiver window slides as shown in fig. Receiver is waiting for frame 0 in part a.</a:t>
            </a:r>
          </a:p>
          <a:p>
            <a:pPr marL="342900" indent="-342900">
              <a:spcBef>
                <a:spcPct val="20000"/>
              </a:spcBef>
              <a:buFont typeface="Arial" charset="0"/>
              <a:buChar char="•"/>
            </a:pPr>
            <a:endParaRPr lang="en-US" sz="2400">
              <a:latin typeface="Calibri" pitchFamily="34" charset="0"/>
            </a:endParaRPr>
          </a:p>
        </p:txBody>
      </p:sp>
      <p:pic>
        <p:nvPicPr>
          <p:cNvPr id="15364" name="Picture 10"/>
          <p:cNvPicPr>
            <a:picLocks noGrp="1" noChangeAspect="1" noChangeArrowheads="1"/>
          </p:cNvPicPr>
          <p:nvPr>
            <p:ph idx="1"/>
          </p:nvPr>
        </p:nvPicPr>
        <p:blipFill>
          <a:blip r:embed="rId2" cstate="print"/>
          <a:srcRect/>
          <a:stretch>
            <a:fillRect/>
          </a:stretch>
        </p:blipFill>
        <p:spPr>
          <a:xfrm>
            <a:off x="3733800" y="2514600"/>
            <a:ext cx="5111750" cy="2173288"/>
          </a:xfrm>
        </p:spPr>
      </p:pic>
      <p:sp>
        <p:nvSpPr>
          <p:cNvPr id="5" name="Date Placeholder 4"/>
          <p:cNvSpPr>
            <a:spLocks noGrp="1"/>
          </p:cNvSpPr>
          <p:nvPr>
            <p:ph type="dt" sz="half" idx="10"/>
          </p:nvPr>
        </p:nvSpPr>
        <p:spPr/>
        <p:txBody>
          <a:bodyPr/>
          <a:lstStyle/>
          <a:p>
            <a:fld id="{DA80705A-E6EA-4A19-A1B8-14F8600502DB}"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152400"/>
            <a:ext cx="5562600" cy="457200"/>
          </a:xfrm>
        </p:spPr>
        <p:txBody>
          <a:bodyPr>
            <a:normAutofit fontScale="90000"/>
          </a:bodyPr>
          <a:lstStyle/>
          <a:p>
            <a:pPr eaLnBrk="1" hangingPunct="1"/>
            <a:r>
              <a:rPr lang="en-US" sz="3600" smtClean="0"/>
              <a:t>Control Variables</a:t>
            </a:r>
          </a:p>
        </p:txBody>
      </p:sp>
      <p:sp>
        <p:nvSpPr>
          <p:cNvPr id="16387" name="Content Placeholder 2"/>
          <p:cNvSpPr txBox="1">
            <a:spLocks/>
          </p:cNvSpPr>
          <p:nvPr/>
        </p:nvSpPr>
        <p:spPr bwMode="auto">
          <a:xfrm>
            <a:off x="152400" y="685800"/>
            <a:ext cx="8686800" cy="28956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Sender has 3 variables: S, S</a:t>
            </a:r>
            <a:r>
              <a:rPr lang="en-US" sz="2400" baseline="-25000">
                <a:latin typeface="Calibri" pitchFamily="34" charset="0"/>
              </a:rPr>
              <a:t>F</a:t>
            </a:r>
            <a:r>
              <a:rPr lang="en-US" sz="2400">
                <a:latin typeface="Calibri" pitchFamily="34" charset="0"/>
              </a:rPr>
              <a:t>, and S</a:t>
            </a:r>
            <a:r>
              <a:rPr lang="en-US" sz="2400" baseline="-25000">
                <a:latin typeface="Calibri" pitchFamily="34" charset="0"/>
              </a:rPr>
              <a:t>L</a:t>
            </a:r>
            <a:endParaRPr lang="en-US" sz="2400">
              <a:latin typeface="Calibri" pitchFamily="34" charset="0"/>
            </a:endParaRPr>
          </a:p>
          <a:p>
            <a:pPr marL="342900" indent="-342900">
              <a:spcBef>
                <a:spcPct val="20000"/>
              </a:spcBef>
              <a:buFont typeface="Arial" charset="0"/>
              <a:buChar char="•"/>
            </a:pPr>
            <a:r>
              <a:rPr lang="en-US" sz="2400">
                <a:latin typeface="Calibri" pitchFamily="34" charset="0"/>
              </a:rPr>
              <a:t>S holds the sequence number of recently sent frame</a:t>
            </a:r>
          </a:p>
          <a:p>
            <a:pPr marL="342900" indent="-342900">
              <a:spcBef>
                <a:spcPct val="20000"/>
              </a:spcBef>
              <a:buFont typeface="Arial" charset="0"/>
              <a:buChar char="•"/>
            </a:pPr>
            <a:r>
              <a:rPr lang="en-US" sz="2400">
                <a:latin typeface="Calibri" pitchFamily="34" charset="0"/>
              </a:rPr>
              <a:t>S</a:t>
            </a:r>
            <a:r>
              <a:rPr lang="en-US" sz="2400" baseline="-25000">
                <a:latin typeface="Calibri" pitchFamily="34" charset="0"/>
              </a:rPr>
              <a:t>F</a:t>
            </a:r>
            <a:r>
              <a:rPr lang="en-US" sz="2400">
                <a:latin typeface="Calibri" pitchFamily="34" charset="0"/>
              </a:rPr>
              <a:t> holds the sequence number of the first frame</a:t>
            </a:r>
          </a:p>
          <a:p>
            <a:pPr marL="342900" indent="-342900">
              <a:spcBef>
                <a:spcPct val="20000"/>
              </a:spcBef>
              <a:buFont typeface="Arial" charset="0"/>
              <a:buChar char="•"/>
            </a:pPr>
            <a:r>
              <a:rPr lang="en-US" sz="2400">
                <a:latin typeface="Calibri" pitchFamily="34" charset="0"/>
              </a:rPr>
              <a:t>S</a:t>
            </a:r>
            <a:r>
              <a:rPr lang="en-US" sz="2400" baseline="-25000">
                <a:latin typeface="Calibri" pitchFamily="34" charset="0"/>
              </a:rPr>
              <a:t>L</a:t>
            </a:r>
            <a:r>
              <a:rPr lang="en-US" sz="2400">
                <a:latin typeface="Calibri" pitchFamily="34" charset="0"/>
              </a:rPr>
              <a:t> holds the sequence number of the last frame</a:t>
            </a:r>
          </a:p>
          <a:p>
            <a:pPr marL="342900" indent="-342900">
              <a:spcBef>
                <a:spcPct val="20000"/>
              </a:spcBef>
              <a:buFont typeface="Arial" charset="0"/>
              <a:buChar char="•"/>
            </a:pPr>
            <a:r>
              <a:rPr lang="en-US" sz="2400">
                <a:latin typeface="Calibri" pitchFamily="34" charset="0"/>
              </a:rPr>
              <a:t>Receiver only has the one variable, R, that holds the sequence number of the frame it expects to receive. If the seq. no. is the same as the value of R, the frame is accepted, otherwise rejected.</a:t>
            </a:r>
          </a:p>
        </p:txBody>
      </p:sp>
      <p:pic>
        <p:nvPicPr>
          <p:cNvPr id="16388" name="Picture 10"/>
          <p:cNvPicPr>
            <a:picLocks noGrp="1" noChangeAspect="1" noChangeArrowheads="1"/>
          </p:cNvPicPr>
          <p:nvPr>
            <p:ph idx="1"/>
          </p:nvPr>
        </p:nvPicPr>
        <p:blipFill>
          <a:blip r:embed="rId2" cstate="print"/>
          <a:srcRect/>
          <a:stretch>
            <a:fillRect/>
          </a:stretch>
        </p:blipFill>
        <p:spPr>
          <a:xfrm>
            <a:off x="228600" y="3962400"/>
            <a:ext cx="8534400" cy="2787650"/>
          </a:xfrm>
        </p:spPr>
      </p:pic>
      <p:sp>
        <p:nvSpPr>
          <p:cNvPr id="5" name="Date Placeholder 4"/>
          <p:cNvSpPr>
            <a:spLocks noGrp="1"/>
          </p:cNvSpPr>
          <p:nvPr>
            <p:ph type="dt" sz="half" idx="10"/>
          </p:nvPr>
        </p:nvSpPr>
        <p:spPr/>
        <p:txBody>
          <a:bodyPr/>
          <a:lstStyle/>
          <a:p>
            <a:fld id="{08EEB585-8C32-43A0-844B-F4B7A7EECCB2}"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28600"/>
            <a:ext cx="8229600" cy="715963"/>
          </a:xfrm>
        </p:spPr>
        <p:txBody>
          <a:bodyPr>
            <a:normAutofit fontScale="90000"/>
          </a:bodyPr>
          <a:lstStyle/>
          <a:p>
            <a:r>
              <a:rPr lang="en-US" smtClean="0"/>
              <a:t>Acknowledgement</a:t>
            </a:r>
          </a:p>
        </p:txBody>
      </p:sp>
      <p:sp>
        <p:nvSpPr>
          <p:cNvPr id="17411" name="Content Placeholder 2"/>
          <p:cNvSpPr>
            <a:spLocks noGrp="1"/>
          </p:cNvSpPr>
          <p:nvPr>
            <p:ph idx="1"/>
          </p:nvPr>
        </p:nvSpPr>
        <p:spPr>
          <a:xfrm>
            <a:off x="228600" y="990600"/>
            <a:ext cx="8763000" cy="5562600"/>
          </a:xfrm>
        </p:spPr>
        <p:txBody>
          <a:bodyPr>
            <a:normAutofit lnSpcReduction="10000"/>
          </a:bodyPr>
          <a:lstStyle/>
          <a:p>
            <a:pPr algn="just"/>
            <a:r>
              <a:rPr lang="en-US" sz="2400" dirty="0" smtClean="0"/>
              <a:t>Receiver sends positive ACK if a frame arrived safe and in order. </a:t>
            </a:r>
          </a:p>
          <a:p>
            <a:pPr algn="just"/>
            <a:r>
              <a:rPr lang="en-US" sz="2400" dirty="0" smtClean="0"/>
              <a:t>If the frames are damaged/out of order, receiver is silent and discard all subsequent frames until it receives the one it is expecting.</a:t>
            </a:r>
          </a:p>
          <a:p>
            <a:pPr algn="just"/>
            <a:r>
              <a:rPr lang="en-US" sz="2400" dirty="0" smtClean="0"/>
              <a:t>The silence of the receiver causes the timer of the unacknowledged frame to expire.</a:t>
            </a:r>
          </a:p>
          <a:p>
            <a:pPr algn="just"/>
            <a:r>
              <a:rPr lang="en-US" sz="2400" dirty="0" smtClean="0"/>
              <a:t>Then the sender resends all frames, beginning with the one with the expired timer.</a:t>
            </a:r>
          </a:p>
          <a:p>
            <a:pPr algn="just"/>
            <a:r>
              <a:rPr lang="en-US" sz="2400" dirty="0" smtClean="0"/>
              <a:t>For example, suppose the sender has sent frame 6, but the timer for frame 3 expires (i.e. frame 3 has not been acknowledged), then the sender goes back and sends frames 3, 4, 5, 6 again. Thus it is called Go-Back-N-ARQ</a:t>
            </a:r>
          </a:p>
          <a:p>
            <a:pPr algn="just"/>
            <a:r>
              <a:rPr lang="en-US" sz="2400" dirty="0" smtClean="0"/>
              <a:t>The receiver does not have to acknowledge each frame received, it can send one cumulative ACK for several frames.</a:t>
            </a:r>
          </a:p>
          <a:p>
            <a:pPr algn="just"/>
            <a:endParaRPr lang="en-US" sz="2800" dirty="0" smtClean="0"/>
          </a:p>
        </p:txBody>
      </p:sp>
      <p:sp>
        <p:nvSpPr>
          <p:cNvPr id="4" name="Date Placeholder 3"/>
          <p:cNvSpPr>
            <a:spLocks noGrp="1"/>
          </p:cNvSpPr>
          <p:nvPr>
            <p:ph type="dt" sz="half" idx="10"/>
          </p:nvPr>
        </p:nvSpPr>
        <p:spPr/>
        <p:txBody>
          <a:bodyPr/>
          <a:lstStyle/>
          <a:p>
            <a:fld id="{C66DF39C-BF11-4EA8-BEBA-A530E9200644}"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152400"/>
            <a:ext cx="7467600" cy="533400"/>
          </a:xfrm>
        </p:spPr>
        <p:txBody>
          <a:bodyPr>
            <a:normAutofit fontScale="90000"/>
          </a:bodyPr>
          <a:lstStyle/>
          <a:p>
            <a:pPr eaLnBrk="1" hangingPunct="1"/>
            <a:r>
              <a:rPr lang="en-US" sz="3600" smtClean="0"/>
              <a:t>Go-Back-N ARQ, normal operation</a:t>
            </a:r>
          </a:p>
        </p:txBody>
      </p:sp>
      <p:pic>
        <p:nvPicPr>
          <p:cNvPr id="18435" name="Picture 10"/>
          <p:cNvPicPr>
            <a:picLocks noChangeAspect="1" noChangeArrowheads="1"/>
          </p:cNvPicPr>
          <p:nvPr/>
        </p:nvPicPr>
        <p:blipFill>
          <a:blip r:embed="rId2" cstate="print"/>
          <a:srcRect/>
          <a:stretch>
            <a:fillRect/>
          </a:stretch>
        </p:blipFill>
        <p:spPr bwMode="auto">
          <a:xfrm>
            <a:off x="1066800" y="2133600"/>
            <a:ext cx="6629400" cy="4514850"/>
          </a:xfrm>
          <a:prstGeom prst="rect">
            <a:avLst/>
          </a:prstGeom>
          <a:noFill/>
          <a:ln w="9525">
            <a:noFill/>
            <a:miter lim="800000"/>
            <a:headEnd/>
            <a:tailEnd/>
          </a:ln>
        </p:spPr>
      </p:pic>
      <p:sp>
        <p:nvSpPr>
          <p:cNvPr id="18436" name="Content Placeholder 2"/>
          <p:cNvSpPr txBox="1">
            <a:spLocks/>
          </p:cNvSpPr>
          <p:nvPr/>
        </p:nvSpPr>
        <p:spPr bwMode="auto">
          <a:xfrm>
            <a:off x="457200" y="762000"/>
            <a:ext cx="7696200" cy="8382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The sender keeps track of the outstanding frames and updates the variables and windows as the ACKs arrive. </a:t>
            </a:r>
          </a:p>
        </p:txBody>
      </p:sp>
      <p:sp>
        <p:nvSpPr>
          <p:cNvPr id="5" name="Date Placeholder 4"/>
          <p:cNvSpPr>
            <a:spLocks noGrp="1"/>
          </p:cNvSpPr>
          <p:nvPr>
            <p:ph type="dt" sz="half" idx="10"/>
          </p:nvPr>
        </p:nvSpPr>
        <p:spPr/>
        <p:txBody>
          <a:bodyPr/>
          <a:lstStyle/>
          <a:p>
            <a:fld id="{847727F9-450F-4C94-B655-A463D1258CBA}"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381000"/>
            <a:ext cx="5562600" cy="1752600"/>
          </a:xfrm>
        </p:spPr>
        <p:txBody>
          <a:bodyPr>
            <a:normAutofit fontScale="90000"/>
          </a:bodyPr>
          <a:lstStyle/>
          <a:p>
            <a:pPr eaLnBrk="1" hangingPunct="1"/>
            <a:r>
              <a:rPr lang="en-US" sz="3600" dirty="0" smtClean="0"/>
              <a:t/>
            </a:r>
            <a:br>
              <a:rPr lang="en-US" sz="3600" dirty="0" smtClean="0"/>
            </a:br>
            <a:r>
              <a:rPr lang="en-US" sz="3600" dirty="0" smtClean="0"/>
              <a:t/>
            </a:r>
            <a:br>
              <a:rPr lang="en-US" sz="3600" dirty="0" smtClean="0"/>
            </a:br>
            <a:r>
              <a:rPr lang="en-US" sz="3600" dirty="0" smtClean="0"/>
              <a:t/>
            </a:r>
            <a:br>
              <a:rPr lang="en-US" sz="3600" dirty="0" smtClean="0"/>
            </a:br>
            <a:r>
              <a:rPr lang="en-US" sz="3600" dirty="0" smtClean="0"/>
              <a:t>Go-Back-N ARQ, </a:t>
            </a:r>
            <a:br>
              <a:rPr lang="en-US" sz="3600" dirty="0" smtClean="0"/>
            </a:br>
            <a:r>
              <a:rPr lang="en-US" sz="2800" dirty="0" smtClean="0"/>
              <a:t>damaged or lost frame</a:t>
            </a:r>
          </a:p>
        </p:txBody>
      </p:sp>
      <p:sp>
        <p:nvSpPr>
          <p:cNvPr id="19459" name="Content Placeholder 2"/>
          <p:cNvSpPr txBox="1">
            <a:spLocks/>
          </p:cNvSpPr>
          <p:nvPr/>
        </p:nvSpPr>
        <p:spPr bwMode="auto">
          <a:xfrm>
            <a:off x="6248400" y="609600"/>
            <a:ext cx="2667000" cy="60960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Frame 2 is lost</a:t>
            </a:r>
          </a:p>
          <a:p>
            <a:pPr marL="342900" indent="-342900">
              <a:spcBef>
                <a:spcPct val="20000"/>
              </a:spcBef>
              <a:buFont typeface="Arial" charset="0"/>
              <a:buChar char="•"/>
            </a:pPr>
            <a:r>
              <a:rPr lang="en-US" sz="2400">
                <a:latin typeface="Calibri" pitchFamily="34" charset="0"/>
              </a:rPr>
              <a:t>When the receiver receives frame 3, it discards frame 3 as it is expecting frame 2 (according to window).</a:t>
            </a:r>
          </a:p>
          <a:p>
            <a:pPr marL="342900" indent="-342900">
              <a:spcBef>
                <a:spcPct val="20000"/>
              </a:spcBef>
              <a:buFont typeface="Arial" charset="0"/>
              <a:buChar char="•"/>
            </a:pPr>
            <a:r>
              <a:rPr lang="en-US" sz="2400">
                <a:latin typeface="Calibri" pitchFamily="34" charset="0"/>
              </a:rPr>
              <a:t>After the timer for frame 2 expires at the sender site, the sender sends frame 2 and 3. (go back to 2)</a:t>
            </a:r>
          </a:p>
        </p:txBody>
      </p:sp>
      <p:pic>
        <p:nvPicPr>
          <p:cNvPr id="19460" name="Picture 10"/>
          <p:cNvPicPr>
            <a:picLocks noChangeAspect="1" noChangeArrowheads="1"/>
          </p:cNvPicPr>
          <p:nvPr/>
        </p:nvPicPr>
        <p:blipFill>
          <a:blip r:embed="rId2" cstate="print"/>
          <a:srcRect/>
          <a:stretch>
            <a:fillRect/>
          </a:stretch>
        </p:blipFill>
        <p:spPr bwMode="auto">
          <a:xfrm>
            <a:off x="28575" y="1371600"/>
            <a:ext cx="5915025" cy="5049838"/>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1FCF8BC0-8EAF-40C7-BA85-DD185315C39C}"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792162"/>
          </a:xfrm>
        </p:spPr>
        <p:txBody>
          <a:bodyPr/>
          <a:lstStyle/>
          <a:p>
            <a:r>
              <a:rPr lang="en-US" b="1" u="sng" dirty="0" smtClean="0"/>
              <a:t>Frames in error in go-Back-N ARQ </a:t>
            </a:r>
            <a:endParaRPr lang="en-US" b="1" u="sng" dirty="0"/>
          </a:p>
        </p:txBody>
      </p:sp>
      <p:sp>
        <p:nvSpPr>
          <p:cNvPr id="8" name="Content Placeholder 7"/>
          <p:cNvSpPr>
            <a:spLocks noGrp="1"/>
          </p:cNvSpPr>
          <p:nvPr>
            <p:ph idx="1"/>
          </p:nvPr>
        </p:nvSpPr>
        <p:spPr/>
        <p:txBody>
          <a:bodyPr/>
          <a:lstStyle/>
          <a:p>
            <a:endParaRPr lang="en-US"/>
          </a:p>
        </p:txBody>
      </p:sp>
      <p:sp>
        <p:nvSpPr>
          <p:cNvPr id="5" name="Date Placeholder 4"/>
          <p:cNvSpPr>
            <a:spLocks noGrp="1"/>
          </p:cNvSpPr>
          <p:nvPr>
            <p:ph type="dt" sz="half" idx="10"/>
          </p:nvPr>
        </p:nvSpPr>
        <p:spPr/>
        <p:txBody>
          <a:bodyPr/>
          <a:lstStyle/>
          <a:p>
            <a:fld id="{B7B94FDA-164F-4129-8A63-285702C2D4A2}"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65</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292652" y="1219200"/>
            <a:ext cx="8622748"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u="sng" dirty="0" smtClean="0"/>
              <a:t>Lost Frames in Go-Back-N ARQ </a:t>
            </a:r>
            <a:endParaRPr lang="en-US" b="1" u="sng" dirty="0"/>
          </a:p>
        </p:txBody>
      </p:sp>
      <p:sp>
        <p:nvSpPr>
          <p:cNvPr id="4" name="Date Placeholder 3"/>
          <p:cNvSpPr>
            <a:spLocks noGrp="1"/>
          </p:cNvSpPr>
          <p:nvPr>
            <p:ph type="dt" sz="half" idx="10"/>
          </p:nvPr>
        </p:nvSpPr>
        <p:spPr/>
        <p:txBody>
          <a:bodyPr/>
          <a:lstStyle/>
          <a:p>
            <a:fld id="{C2AF58DE-59FC-4F44-BD4D-B7BE069A50C4}"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66</a:t>
            </a:fld>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304800" y="1219199"/>
            <a:ext cx="8839199" cy="51816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04800" y="304800"/>
            <a:ext cx="8686800" cy="609600"/>
          </a:xfrm>
        </p:spPr>
        <p:txBody>
          <a:bodyPr>
            <a:normAutofit fontScale="90000"/>
          </a:bodyPr>
          <a:lstStyle/>
          <a:p>
            <a:pPr eaLnBrk="1" hangingPunct="1"/>
            <a:r>
              <a:rPr lang="en-US" sz="3600" smtClean="0"/>
              <a:t>Go-Back-N ARQ, damaged/lost/delayed ACK</a:t>
            </a:r>
          </a:p>
        </p:txBody>
      </p:sp>
      <p:sp>
        <p:nvSpPr>
          <p:cNvPr id="20483" name="Content Placeholder 2"/>
          <p:cNvSpPr txBox="1">
            <a:spLocks/>
          </p:cNvSpPr>
          <p:nvPr/>
        </p:nvSpPr>
        <p:spPr bwMode="auto">
          <a:xfrm>
            <a:off x="533400" y="1143000"/>
            <a:ext cx="8153400" cy="5029200"/>
          </a:xfrm>
          <a:prstGeom prst="rect">
            <a:avLst/>
          </a:prstGeom>
          <a:noFill/>
          <a:ln w="9525">
            <a:noFill/>
            <a:miter lim="800000"/>
            <a:headEnd/>
            <a:tailEnd/>
          </a:ln>
        </p:spPr>
        <p:txBody>
          <a:bodyPr/>
          <a:lstStyle/>
          <a:p>
            <a:pPr marL="342900" indent="-342900" algn="just">
              <a:spcBef>
                <a:spcPct val="20000"/>
              </a:spcBef>
              <a:buFont typeface="Arial" charset="0"/>
              <a:buChar char="•"/>
            </a:pPr>
            <a:r>
              <a:rPr lang="en-US" sz="2800" dirty="0">
                <a:latin typeface="Calibri" pitchFamily="34" charset="0"/>
              </a:rPr>
              <a:t>If an ACK is damaged/lost, we can have two situations:</a:t>
            </a:r>
          </a:p>
          <a:p>
            <a:pPr marL="342900" indent="-342900" algn="just">
              <a:spcBef>
                <a:spcPct val="20000"/>
              </a:spcBef>
              <a:buFont typeface="Arial" charset="0"/>
              <a:buChar char="•"/>
            </a:pPr>
            <a:r>
              <a:rPr lang="en-US" sz="2800" dirty="0">
                <a:latin typeface="Calibri" pitchFamily="34" charset="0"/>
              </a:rPr>
              <a:t>If the next ACK arrives before the expiration of any timer, there is no need for retransmission of frames because ACKs are cumulative in this protocol.</a:t>
            </a:r>
          </a:p>
          <a:p>
            <a:pPr marL="342900" indent="-342900" algn="just">
              <a:spcBef>
                <a:spcPct val="20000"/>
              </a:spcBef>
              <a:buFont typeface="Arial" charset="0"/>
              <a:buChar char="•"/>
            </a:pPr>
            <a:r>
              <a:rPr lang="en-US" sz="2800" dirty="0">
                <a:latin typeface="Calibri" pitchFamily="34" charset="0"/>
              </a:rPr>
              <a:t>If ACK1, ACK2, and ACk3 are lost, ACK4 covers them if it arrives before the timer expires.</a:t>
            </a:r>
          </a:p>
          <a:p>
            <a:pPr marL="342900" indent="-342900" algn="just">
              <a:spcBef>
                <a:spcPct val="20000"/>
              </a:spcBef>
              <a:buFont typeface="Arial" charset="0"/>
              <a:buChar char="•"/>
            </a:pPr>
            <a:r>
              <a:rPr lang="en-US" sz="2800" dirty="0">
                <a:latin typeface="Calibri" pitchFamily="34" charset="0"/>
              </a:rPr>
              <a:t>If ACK4 arrives after time-out, the last frame and all the frames after that are resent.</a:t>
            </a:r>
          </a:p>
          <a:p>
            <a:pPr marL="342900" indent="-342900" algn="just">
              <a:spcBef>
                <a:spcPct val="20000"/>
              </a:spcBef>
              <a:buFont typeface="Arial" charset="0"/>
              <a:buChar char="•"/>
            </a:pPr>
            <a:r>
              <a:rPr lang="en-US" sz="2800" dirty="0">
                <a:latin typeface="Calibri" pitchFamily="34" charset="0"/>
              </a:rPr>
              <a:t>Receiver never resends an ACK.</a:t>
            </a:r>
          </a:p>
          <a:p>
            <a:pPr marL="342900" indent="-342900" algn="just">
              <a:spcBef>
                <a:spcPct val="20000"/>
              </a:spcBef>
              <a:buFont typeface="Arial" charset="0"/>
              <a:buChar char="•"/>
            </a:pPr>
            <a:r>
              <a:rPr lang="en-US" sz="2800" dirty="0">
                <a:latin typeface="Calibri" pitchFamily="34" charset="0"/>
              </a:rPr>
              <a:t>A delayed ACK also triggers the resending of frames</a:t>
            </a:r>
          </a:p>
        </p:txBody>
      </p:sp>
      <p:sp>
        <p:nvSpPr>
          <p:cNvPr id="4" name="Date Placeholder 3"/>
          <p:cNvSpPr>
            <a:spLocks noGrp="1"/>
          </p:cNvSpPr>
          <p:nvPr>
            <p:ph type="dt" sz="half" idx="10"/>
          </p:nvPr>
        </p:nvSpPr>
        <p:spPr/>
        <p:txBody>
          <a:bodyPr/>
          <a:lstStyle/>
          <a:p>
            <a:fld id="{3EF16D5D-B9D4-41A4-AD08-9D0862BF4B27}" type="datetime1">
              <a:rPr lang="en-US" smtClean="0"/>
              <a:pPr/>
              <a:t>7/15/2018</a:t>
            </a:fld>
            <a:endParaRPr lang="en-US"/>
          </a:p>
        </p:txBody>
      </p:sp>
      <p:sp>
        <p:nvSpPr>
          <p:cNvPr id="5" name="Slide Number Placeholder 4"/>
          <p:cNvSpPr>
            <a:spLocks noGrp="1"/>
          </p:cNvSpPr>
          <p:nvPr>
            <p:ph type="sldNum" sz="quarter" idx="12"/>
          </p:nvPr>
        </p:nvSpPr>
        <p:spPr/>
        <p:txBody>
          <a:bodyPr/>
          <a:lstStyle/>
          <a:p>
            <a:fld id="{06DABA5E-536C-4C94-BF2B-5112B7A905D4}"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868362"/>
          </a:xfrm>
        </p:spPr>
        <p:txBody>
          <a:bodyPr/>
          <a:lstStyle/>
          <a:p>
            <a:r>
              <a:rPr lang="en-US" b="1" u="sng" dirty="0" smtClean="0"/>
              <a:t>Lost ACK in Go-Back-N ARQ </a:t>
            </a:r>
            <a:endParaRPr lang="en-US" b="1" u="sng" dirty="0"/>
          </a:p>
        </p:txBody>
      </p:sp>
      <p:sp>
        <p:nvSpPr>
          <p:cNvPr id="5" name="Date Placeholder 4"/>
          <p:cNvSpPr>
            <a:spLocks noGrp="1"/>
          </p:cNvSpPr>
          <p:nvPr>
            <p:ph type="dt" sz="half" idx="10"/>
          </p:nvPr>
        </p:nvSpPr>
        <p:spPr/>
        <p:txBody>
          <a:bodyPr/>
          <a:lstStyle/>
          <a:p>
            <a:fld id="{B7B94FDA-164F-4129-8A63-285702C2D4A2}"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68</a:t>
            </a:fld>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0" y="1356201"/>
            <a:ext cx="9144000" cy="4587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152400"/>
            <a:ext cx="7467600" cy="457200"/>
          </a:xfrm>
        </p:spPr>
        <p:txBody>
          <a:bodyPr>
            <a:normAutofit fontScale="90000"/>
          </a:bodyPr>
          <a:lstStyle/>
          <a:p>
            <a:pPr eaLnBrk="1" hangingPunct="1"/>
            <a:r>
              <a:rPr lang="en-US" sz="3600" smtClean="0"/>
              <a:t>Go-Back-N ARQ, sender window size</a:t>
            </a:r>
          </a:p>
        </p:txBody>
      </p:sp>
      <p:sp>
        <p:nvSpPr>
          <p:cNvPr id="21507" name="Content Placeholder 2"/>
          <p:cNvSpPr txBox="1">
            <a:spLocks/>
          </p:cNvSpPr>
          <p:nvPr/>
        </p:nvSpPr>
        <p:spPr bwMode="auto">
          <a:xfrm>
            <a:off x="304800" y="685800"/>
            <a:ext cx="8610600" cy="12192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400">
                <a:latin typeface="Calibri" pitchFamily="34" charset="0"/>
              </a:rPr>
              <a:t>Size of the sender window must be less than 2 </a:t>
            </a:r>
            <a:r>
              <a:rPr lang="en-US" sz="2400" baseline="30000">
                <a:latin typeface="Calibri" pitchFamily="34" charset="0"/>
              </a:rPr>
              <a:t>m</a:t>
            </a:r>
            <a:r>
              <a:rPr lang="en-US" sz="2400">
                <a:latin typeface="Calibri" pitchFamily="34" charset="0"/>
              </a:rPr>
              <a:t>. Size of the receiver is always 1. If m = 2, window size = 2 </a:t>
            </a:r>
            <a:r>
              <a:rPr lang="en-US" sz="2400" baseline="30000">
                <a:latin typeface="Calibri" pitchFamily="34" charset="0"/>
              </a:rPr>
              <a:t>m</a:t>
            </a:r>
            <a:r>
              <a:rPr lang="en-US" sz="2400">
                <a:latin typeface="Calibri" pitchFamily="34" charset="0"/>
              </a:rPr>
              <a:t> – 1 = 3. </a:t>
            </a:r>
          </a:p>
          <a:p>
            <a:pPr marL="342900" indent="-342900">
              <a:spcBef>
                <a:spcPct val="20000"/>
              </a:spcBef>
              <a:buFont typeface="Arial" charset="0"/>
              <a:buChar char="•"/>
            </a:pPr>
            <a:r>
              <a:rPr lang="en-US" sz="2400">
                <a:latin typeface="Calibri" pitchFamily="34" charset="0"/>
              </a:rPr>
              <a:t>Fig compares a window size of 3 and 4.</a:t>
            </a:r>
          </a:p>
        </p:txBody>
      </p:sp>
      <p:pic>
        <p:nvPicPr>
          <p:cNvPr id="21508" name="Picture 10"/>
          <p:cNvPicPr>
            <a:picLocks noChangeAspect="1" noChangeArrowheads="1"/>
          </p:cNvPicPr>
          <p:nvPr/>
        </p:nvPicPr>
        <p:blipFill>
          <a:blip r:embed="rId2" cstate="print"/>
          <a:srcRect/>
          <a:stretch>
            <a:fillRect/>
          </a:stretch>
        </p:blipFill>
        <p:spPr bwMode="auto">
          <a:xfrm>
            <a:off x="457200" y="2057400"/>
            <a:ext cx="7496175" cy="4683125"/>
          </a:xfrm>
          <a:prstGeom prst="rect">
            <a:avLst/>
          </a:prstGeom>
          <a:noFill/>
          <a:ln w="9525">
            <a:noFill/>
            <a:miter lim="800000"/>
            <a:headEnd/>
            <a:tailEnd/>
          </a:ln>
        </p:spPr>
      </p:pic>
      <p:sp>
        <p:nvSpPr>
          <p:cNvPr id="21509" name="Content Placeholder 2"/>
          <p:cNvSpPr txBox="1">
            <a:spLocks/>
          </p:cNvSpPr>
          <p:nvPr/>
        </p:nvSpPr>
        <p:spPr bwMode="auto">
          <a:xfrm>
            <a:off x="8001000" y="5181600"/>
            <a:ext cx="1066800" cy="1447800"/>
          </a:xfrm>
          <a:prstGeom prst="rect">
            <a:avLst/>
          </a:prstGeom>
          <a:solidFill>
            <a:srgbClr val="FFFF00"/>
          </a:solidFill>
          <a:ln w="9525">
            <a:solidFill>
              <a:schemeClr val="tx1"/>
            </a:solidFill>
            <a:miter lim="800000"/>
            <a:headEnd/>
            <a:tailEnd/>
          </a:ln>
        </p:spPr>
        <p:txBody>
          <a:bodyPr/>
          <a:lstStyle/>
          <a:p>
            <a:pPr indent="-342900">
              <a:spcBef>
                <a:spcPct val="20000"/>
              </a:spcBef>
            </a:pPr>
            <a:r>
              <a:rPr lang="en-US" sz="1600">
                <a:latin typeface="Calibri" pitchFamily="34" charset="0"/>
              </a:rPr>
              <a:t>Accepts as the 1</a:t>
            </a:r>
            <a:r>
              <a:rPr lang="en-US" sz="1600" baseline="30000">
                <a:latin typeface="Calibri" pitchFamily="34" charset="0"/>
              </a:rPr>
              <a:t>st</a:t>
            </a:r>
            <a:r>
              <a:rPr lang="en-US" sz="1600">
                <a:latin typeface="Calibri" pitchFamily="34" charset="0"/>
              </a:rPr>
              <a:t> frame in the next cycle-an </a:t>
            </a:r>
            <a:r>
              <a:rPr lang="en-US" sz="1600" b="1">
                <a:latin typeface="Calibri" pitchFamily="34" charset="0"/>
              </a:rPr>
              <a:t>error</a:t>
            </a:r>
          </a:p>
        </p:txBody>
      </p:sp>
      <p:sp>
        <p:nvSpPr>
          <p:cNvPr id="6" name="Date Placeholder 5"/>
          <p:cNvSpPr>
            <a:spLocks noGrp="1"/>
          </p:cNvSpPr>
          <p:nvPr>
            <p:ph type="dt" sz="half" idx="10"/>
          </p:nvPr>
        </p:nvSpPr>
        <p:spPr/>
        <p:txBody>
          <a:bodyPr/>
          <a:lstStyle/>
          <a:p>
            <a:fld id="{0D6030DE-DECD-4F2C-A8B4-82AF0643A9BF}" type="datetime1">
              <a:rPr lang="en-US" smtClean="0"/>
              <a:pPr/>
              <a:t>7/15/2018</a:t>
            </a:fld>
            <a:endParaRPr lang="en-US"/>
          </a:p>
        </p:txBody>
      </p:sp>
      <p:sp>
        <p:nvSpPr>
          <p:cNvPr id="7" name="Slide Number Placeholder 6"/>
          <p:cNvSpPr>
            <a:spLocks noGrp="1"/>
          </p:cNvSpPr>
          <p:nvPr>
            <p:ph type="sldNum" sz="quarter" idx="12"/>
          </p:nvPr>
        </p:nvSpPr>
        <p:spPr/>
        <p:txBody>
          <a:bodyPr/>
          <a:lstStyle/>
          <a:p>
            <a:fld id="{06DABA5E-536C-4C94-BF2B-5112B7A905D4}"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rrowheads="1"/>
          </p:cNvPicPr>
          <p:nvPr/>
        </p:nvPicPr>
        <p:blipFill>
          <a:blip r:embed="rId2" cstate="print"/>
          <a:srcRect/>
          <a:stretch>
            <a:fillRect/>
          </a:stretch>
        </p:blipFill>
        <p:spPr bwMode="auto">
          <a:xfrm>
            <a:off x="209287" y="2435680"/>
            <a:ext cx="8710037" cy="2100035"/>
          </a:xfrm>
          <a:prstGeom prst="rect">
            <a:avLst/>
          </a:prstGeom>
          <a:noFill/>
          <a:ln w="12700">
            <a:noFill/>
            <a:miter lim="800000"/>
            <a:headEnd/>
            <a:tailEnd/>
          </a:ln>
          <a:effectLst/>
        </p:spPr>
      </p:pic>
      <p:sp>
        <p:nvSpPr>
          <p:cNvPr id="3" name="Date Placeholder 2"/>
          <p:cNvSpPr>
            <a:spLocks noGrp="1"/>
          </p:cNvSpPr>
          <p:nvPr>
            <p:ph type="dt" sz="half" idx="10"/>
          </p:nvPr>
        </p:nvSpPr>
        <p:spPr/>
        <p:txBody>
          <a:bodyPr/>
          <a:lstStyle/>
          <a:p>
            <a:fld id="{69D19BE1-E327-4D06-9820-194936AEA05A}" type="datetime1">
              <a:rPr lang="en-US" smtClean="0"/>
              <a:pPr/>
              <a:t>7/15/2018</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7</a:t>
            </a:fld>
            <a:endParaRPr lang="en-US"/>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0"/>
            <a:ext cx="9144000" cy="685800"/>
          </a:xfrm>
        </p:spPr>
        <p:txBody>
          <a:bodyPr/>
          <a:lstStyle/>
          <a:p>
            <a:pPr eaLnBrk="1" hangingPunct="1"/>
            <a:r>
              <a:rPr lang="en-US" sz="3200" smtClean="0"/>
              <a:t>Selective Repeat ARQ, sender and receiver windows</a:t>
            </a:r>
          </a:p>
        </p:txBody>
      </p:sp>
      <p:pic>
        <p:nvPicPr>
          <p:cNvPr id="22531" name="Picture 10"/>
          <p:cNvPicPr>
            <a:picLocks noChangeAspect="1" noChangeArrowheads="1"/>
          </p:cNvPicPr>
          <p:nvPr/>
        </p:nvPicPr>
        <p:blipFill>
          <a:blip r:embed="rId2" cstate="print"/>
          <a:srcRect/>
          <a:stretch>
            <a:fillRect/>
          </a:stretch>
        </p:blipFill>
        <p:spPr bwMode="auto">
          <a:xfrm>
            <a:off x="152400" y="4038600"/>
            <a:ext cx="8866188" cy="2043113"/>
          </a:xfrm>
          <a:prstGeom prst="rect">
            <a:avLst/>
          </a:prstGeom>
          <a:noFill/>
          <a:ln w="9525">
            <a:noFill/>
            <a:miter lim="800000"/>
            <a:headEnd/>
            <a:tailEnd/>
          </a:ln>
        </p:spPr>
      </p:pic>
      <p:sp>
        <p:nvSpPr>
          <p:cNvPr id="22532" name="Content Placeholder 2"/>
          <p:cNvSpPr txBox="1">
            <a:spLocks/>
          </p:cNvSpPr>
          <p:nvPr/>
        </p:nvSpPr>
        <p:spPr bwMode="auto">
          <a:xfrm>
            <a:off x="304800" y="685800"/>
            <a:ext cx="8610600" cy="29718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000">
                <a:latin typeface="Calibri" pitchFamily="34" charset="0"/>
              </a:rPr>
              <a:t>Go-Back-N ARQ simplifies the process at the receiver site. Receiver only keeps track of only one variable, and there is no need to buffer out-of-order frames, they are simply discarded.</a:t>
            </a:r>
          </a:p>
          <a:p>
            <a:pPr marL="342900" indent="-342900">
              <a:spcBef>
                <a:spcPct val="20000"/>
              </a:spcBef>
              <a:buFont typeface="Arial" charset="0"/>
              <a:buChar char="•"/>
            </a:pPr>
            <a:r>
              <a:rPr lang="en-US" sz="2000">
                <a:latin typeface="Calibri" pitchFamily="34" charset="0"/>
              </a:rPr>
              <a:t>However, Go-Back-N ARQ protocol is inefficient for noisy link. It bandwidth inefficient and slows down the transmission.</a:t>
            </a:r>
          </a:p>
          <a:p>
            <a:pPr marL="342900" indent="-342900">
              <a:spcBef>
                <a:spcPct val="20000"/>
              </a:spcBef>
              <a:buFont typeface="Arial" charset="0"/>
              <a:buChar char="•"/>
            </a:pPr>
            <a:r>
              <a:rPr lang="en-US" sz="2000">
                <a:latin typeface="Calibri" pitchFamily="34" charset="0"/>
              </a:rPr>
              <a:t>In Selective Repeat ARQ, only the damaged frame is resent. More bandwidth efficient  but more complex processing at receiver.</a:t>
            </a:r>
          </a:p>
          <a:p>
            <a:pPr marL="342900" indent="-342900">
              <a:spcBef>
                <a:spcPct val="20000"/>
              </a:spcBef>
              <a:buFont typeface="Arial" charset="0"/>
              <a:buChar char="•"/>
            </a:pPr>
            <a:r>
              <a:rPr lang="en-US" sz="2000">
                <a:latin typeface="Calibri" pitchFamily="34" charset="0"/>
              </a:rPr>
              <a:t>It defines a negative ACK (NAK) to report the sequence number of a damaged frame before the timer expires.</a:t>
            </a:r>
          </a:p>
        </p:txBody>
      </p:sp>
      <p:sp>
        <p:nvSpPr>
          <p:cNvPr id="5" name="Date Placeholder 4"/>
          <p:cNvSpPr>
            <a:spLocks noGrp="1"/>
          </p:cNvSpPr>
          <p:nvPr>
            <p:ph type="dt" sz="half" idx="10"/>
          </p:nvPr>
        </p:nvSpPr>
        <p:spPr/>
        <p:txBody>
          <a:bodyPr/>
          <a:lstStyle/>
          <a:p>
            <a:fld id="{1EC0CC0D-EF8B-4D45-9CA2-8C8B472F21DB}"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28600" y="152400"/>
            <a:ext cx="7086600" cy="533400"/>
          </a:xfrm>
        </p:spPr>
        <p:txBody>
          <a:bodyPr>
            <a:normAutofit fontScale="90000"/>
          </a:bodyPr>
          <a:lstStyle/>
          <a:p>
            <a:pPr eaLnBrk="1" hangingPunct="1"/>
            <a:r>
              <a:rPr lang="en-US" sz="3200" dirty="0" smtClean="0"/>
              <a:t>Selective Repeat ARQ, lost frame</a:t>
            </a:r>
          </a:p>
        </p:txBody>
      </p:sp>
      <p:sp>
        <p:nvSpPr>
          <p:cNvPr id="23555" name="Content Placeholder 2"/>
          <p:cNvSpPr txBox="1">
            <a:spLocks/>
          </p:cNvSpPr>
          <p:nvPr/>
        </p:nvSpPr>
        <p:spPr bwMode="auto">
          <a:xfrm>
            <a:off x="6781800" y="228600"/>
            <a:ext cx="2209800" cy="61722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000">
                <a:latin typeface="Calibri" pitchFamily="34" charset="0"/>
              </a:rPr>
              <a:t>Frames 0 and 1 are accepted when received because they are in the range specified by the receiver window. Same for frame 3.</a:t>
            </a:r>
          </a:p>
          <a:p>
            <a:pPr marL="342900" indent="-342900">
              <a:spcBef>
                <a:spcPct val="20000"/>
              </a:spcBef>
              <a:buFont typeface="Arial" charset="0"/>
              <a:buChar char="•"/>
            </a:pPr>
            <a:r>
              <a:rPr lang="en-US" sz="2000">
                <a:latin typeface="Calibri" pitchFamily="34" charset="0"/>
              </a:rPr>
              <a:t>Receiver sends a NAK2 to show that frame 2 has not been received and then sender resends only frame 2 and it is accepted as it is in the range of the window.</a:t>
            </a:r>
          </a:p>
        </p:txBody>
      </p:sp>
      <p:pic>
        <p:nvPicPr>
          <p:cNvPr id="23556" name="Picture 10"/>
          <p:cNvPicPr>
            <a:picLocks noChangeAspect="1" noChangeArrowheads="1"/>
          </p:cNvPicPr>
          <p:nvPr/>
        </p:nvPicPr>
        <p:blipFill>
          <a:blip r:embed="rId2" cstate="print"/>
          <a:srcRect/>
          <a:stretch>
            <a:fillRect/>
          </a:stretch>
        </p:blipFill>
        <p:spPr bwMode="auto">
          <a:xfrm>
            <a:off x="838200" y="990600"/>
            <a:ext cx="5859463" cy="567055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D1403BC3-1D4F-41C2-8F56-68A845741064}"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Selective Repeat ARQ</a:t>
            </a:r>
            <a:endParaRPr lang="en-US" dirty="0"/>
          </a:p>
        </p:txBody>
      </p:sp>
      <p:sp>
        <p:nvSpPr>
          <p:cNvPr id="5" name="Date Placeholder 4"/>
          <p:cNvSpPr>
            <a:spLocks noGrp="1"/>
          </p:cNvSpPr>
          <p:nvPr>
            <p:ph type="dt" sz="half" idx="10"/>
          </p:nvPr>
        </p:nvSpPr>
        <p:spPr/>
        <p:txBody>
          <a:bodyPr/>
          <a:lstStyle/>
          <a:p>
            <a:fld id="{B7B94FDA-164F-4129-8A63-285702C2D4A2}"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72</a:t>
            </a:fld>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1143000" y="1465540"/>
            <a:ext cx="6834884" cy="50114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28600" y="0"/>
            <a:ext cx="8077200" cy="533400"/>
          </a:xfrm>
        </p:spPr>
        <p:txBody>
          <a:bodyPr>
            <a:normAutofit fontScale="90000"/>
          </a:bodyPr>
          <a:lstStyle/>
          <a:p>
            <a:pPr eaLnBrk="1" hangingPunct="1"/>
            <a:r>
              <a:rPr lang="en-US" sz="3200" smtClean="0"/>
              <a:t>Selective Repeat ARQ, sender window size</a:t>
            </a:r>
          </a:p>
        </p:txBody>
      </p:sp>
      <p:sp>
        <p:nvSpPr>
          <p:cNvPr id="24579" name="Content Placeholder 2"/>
          <p:cNvSpPr txBox="1">
            <a:spLocks/>
          </p:cNvSpPr>
          <p:nvPr/>
        </p:nvSpPr>
        <p:spPr bwMode="auto">
          <a:xfrm>
            <a:off x="152400" y="609600"/>
            <a:ext cx="8763000" cy="1524000"/>
          </a:xfrm>
          <a:prstGeom prst="rect">
            <a:avLst/>
          </a:prstGeom>
          <a:noFill/>
          <a:ln w="9525">
            <a:solidFill>
              <a:schemeClr val="tx1"/>
            </a:solidFill>
            <a:miter lim="800000"/>
            <a:headEnd/>
            <a:tailEnd/>
          </a:ln>
        </p:spPr>
        <p:txBody>
          <a:bodyPr/>
          <a:lstStyle/>
          <a:p>
            <a:pPr marL="342900" indent="-342900">
              <a:spcBef>
                <a:spcPct val="20000"/>
              </a:spcBef>
              <a:buFont typeface="Arial" charset="0"/>
              <a:buChar char="•"/>
            </a:pPr>
            <a:r>
              <a:rPr lang="en-US" sz="2000">
                <a:latin typeface="Calibri" pitchFamily="34" charset="0"/>
              </a:rPr>
              <a:t>Size of the sender and receiver windows must be at most one-half of 2 </a:t>
            </a:r>
            <a:r>
              <a:rPr lang="en-US" sz="2000" baseline="30000">
                <a:latin typeface="Calibri" pitchFamily="34" charset="0"/>
              </a:rPr>
              <a:t>m</a:t>
            </a:r>
            <a:r>
              <a:rPr lang="en-US" sz="2000">
                <a:latin typeface="Calibri" pitchFamily="34" charset="0"/>
              </a:rPr>
              <a:t>. If m = 2, window size should be 2 </a:t>
            </a:r>
            <a:r>
              <a:rPr lang="en-US" sz="2000" baseline="30000">
                <a:latin typeface="Calibri" pitchFamily="34" charset="0"/>
              </a:rPr>
              <a:t>m</a:t>
            </a:r>
            <a:r>
              <a:rPr lang="en-US" sz="2000">
                <a:latin typeface="Calibri" pitchFamily="34" charset="0"/>
              </a:rPr>
              <a:t> /2 = 2. Fig compares a window size of 2 with a window size of 3. Window size is 3 and all ACKs are lost, sender sends duplicate of frame 0, window of the receiver expect to receive frame 0 (part of the window), so accepts frame 0, as the 1</a:t>
            </a:r>
            <a:r>
              <a:rPr lang="en-US" sz="2000" baseline="30000">
                <a:latin typeface="Calibri" pitchFamily="34" charset="0"/>
              </a:rPr>
              <a:t>st</a:t>
            </a:r>
            <a:r>
              <a:rPr lang="en-US" sz="2000">
                <a:latin typeface="Calibri" pitchFamily="34" charset="0"/>
              </a:rPr>
              <a:t> frame of the next cycle – an </a:t>
            </a:r>
            <a:r>
              <a:rPr lang="en-US" sz="2000" b="1">
                <a:latin typeface="Calibri" pitchFamily="34" charset="0"/>
              </a:rPr>
              <a:t>error</a:t>
            </a:r>
            <a:r>
              <a:rPr lang="en-US" sz="2000">
                <a:latin typeface="Calibri" pitchFamily="34" charset="0"/>
              </a:rPr>
              <a:t>.</a:t>
            </a:r>
          </a:p>
        </p:txBody>
      </p:sp>
      <p:pic>
        <p:nvPicPr>
          <p:cNvPr id="24580" name="Picture 11"/>
          <p:cNvPicPr>
            <a:picLocks noChangeAspect="1" noChangeArrowheads="1"/>
          </p:cNvPicPr>
          <p:nvPr/>
        </p:nvPicPr>
        <p:blipFill>
          <a:blip r:embed="rId2" cstate="print"/>
          <a:srcRect/>
          <a:stretch>
            <a:fillRect/>
          </a:stretch>
        </p:blipFill>
        <p:spPr bwMode="auto">
          <a:xfrm>
            <a:off x="228600" y="2276475"/>
            <a:ext cx="8189913" cy="458152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88B92ACC-AE72-4360-8B8D-487C0D4BD522}" type="datetime1">
              <a:rPr lang="en-US" smtClean="0"/>
              <a:pPr/>
              <a:t>7/15/2018</a:t>
            </a:fld>
            <a:endParaRPr lang="en-US"/>
          </a:p>
        </p:txBody>
      </p:sp>
      <p:sp>
        <p:nvSpPr>
          <p:cNvPr id="6" name="Slide Number Placeholder 5"/>
          <p:cNvSpPr>
            <a:spLocks noGrp="1"/>
          </p:cNvSpPr>
          <p:nvPr>
            <p:ph type="sldNum" sz="quarter" idx="12"/>
          </p:nvPr>
        </p:nvSpPr>
        <p:spPr/>
        <p:txBody>
          <a:bodyPr/>
          <a:lstStyle/>
          <a:p>
            <a:fld id="{06DABA5E-536C-4C94-BF2B-5112B7A905D4}"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850" name="Rectangle 2"/>
          <p:cNvSpPr>
            <a:spLocks noGrp="1" noChangeArrowheads="1"/>
          </p:cNvSpPr>
          <p:nvPr>
            <p:ph type="title"/>
          </p:nvPr>
        </p:nvSpPr>
        <p:spPr/>
        <p:txBody>
          <a:bodyPr/>
          <a:lstStyle/>
          <a:p>
            <a:r>
              <a:rPr lang="en-US" sz="2800" b="1" u="sng" dirty="0"/>
              <a:t>Institute of Electrical and Electronics Engineers (IEEE) 802 Standards</a:t>
            </a:r>
          </a:p>
        </p:txBody>
      </p:sp>
      <p:sp>
        <p:nvSpPr>
          <p:cNvPr id="1870851" name="Rectangle 3"/>
          <p:cNvSpPr>
            <a:spLocks noGrp="1" noChangeArrowheads="1"/>
          </p:cNvSpPr>
          <p:nvPr>
            <p:ph type="body" idx="1"/>
          </p:nvPr>
        </p:nvSpPr>
        <p:spPr>
          <a:xfrm>
            <a:off x="457200" y="1600200"/>
            <a:ext cx="8229600" cy="4953000"/>
          </a:xfrm>
        </p:spPr>
        <p:txBody>
          <a:bodyPr/>
          <a:lstStyle/>
          <a:p>
            <a:pPr algn="just">
              <a:lnSpc>
                <a:spcPct val="80000"/>
              </a:lnSpc>
              <a:buFont typeface="Wingdings" pitchFamily="2" charset="2"/>
              <a:buChar char="q"/>
            </a:pPr>
            <a:r>
              <a:rPr lang="en-US" sz="2000" dirty="0">
                <a:latin typeface="Tahoma" pitchFamily="34" charset="0"/>
              </a:rPr>
              <a:t>IEEE 802.1: Standards related to network management. </a:t>
            </a:r>
          </a:p>
          <a:p>
            <a:pPr algn="just">
              <a:lnSpc>
                <a:spcPct val="80000"/>
              </a:lnSpc>
              <a:buFont typeface="Wingdings" pitchFamily="2" charset="2"/>
              <a:buChar char="q"/>
            </a:pPr>
            <a:endParaRPr lang="en-US" sz="2000" dirty="0">
              <a:latin typeface="Tahoma" pitchFamily="34" charset="0"/>
            </a:endParaRPr>
          </a:p>
          <a:p>
            <a:pPr algn="just">
              <a:lnSpc>
                <a:spcPct val="80000"/>
              </a:lnSpc>
              <a:buFont typeface="Wingdings" pitchFamily="2" charset="2"/>
              <a:buChar char="q"/>
            </a:pPr>
            <a:r>
              <a:rPr lang="en-US" sz="2000" dirty="0">
                <a:latin typeface="Tahoma" pitchFamily="34" charset="0"/>
              </a:rPr>
              <a:t>IEEE 802.2: General standard for the data link layer in the OSI Reference Model. The IEEE divides this layer into two </a:t>
            </a:r>
            <a:r>
              <a:rPr lang="en-US" sz="2000" dirty="0" err="1">
                <a:latin typeface="Tahoma" pitchFamily="34" charset="0"/>
              </a:rPr>
              <a:t>sublayers</a:t>
            </a:r>
            <a:r>
              <a:rPr lang="en-US" sz="2000" dirty="0">
                <a:latin typeface="Tahoma" pitchFamily="34" charset="0"/>
              </a:rPr>
              <a:t> -- the logical link control (LLC) layer and the media access control (MAC) layer. </a:t>
            </a:r>
          </a:p>
          <a:p>
            <a:pPr algn="just">
              <a:lnSpc>
                <a:spcPct val="80000"/>
              </a:lnSpc>
              <a:buFont typeface="Wingdings" pitchFamily="2" charset="2"/>
              <a:buChar char="q"/>
            </a:pPr>
            <a:endParaRPr lang="en-US" sz="2000" dirty="0">
              <a:latin typeface="Tahoma" pitchFamily="34" charset="0"/>
            </a:endParaRPr>
          </a:p>
          <a:p>
            <a:pPr algn="just">
              <a:lnSpc>
                <a:spcPct val="80000"/>
              </a:lnSpc>
              <a:buFont typeface="Wingdings" pitchFamily="2" charset="2"/>
              <a:buChar char="q"/>
            </a:pPr>
            <a:r>
              <a:rPr lang="en-US" sz="2000" dirty="0">
                <a:latin typeface="Tahoma" pitchFamily="34" charset="0"/>
              </a:rPr>
              <a:t>IEEE 802.3: Defines the MAC layer for bus networks that use CSMA/CD. This is the basis of the Ethernet standard. </a:t>
            </a:r>
          </a:p>
          <a:p>
            <a:pPr algn="just">
              <a:lnSpc>
                <a:spcPct val="80000"/>
              </a:lnSpc>
              <a:buFont typeface="Wingdings" pitchFamily="2" charset="2"/>
              <a:buChar char="q"/>
            </a:pPr>
            <a:endParaRPr lang="en-US" sz="2000" dirty="0">
              <a:latin typeface="Tahoma" pitchFamily="34" charset="0"/>
            </a:endParaRPr>
          </a:p>
          <a:p>
            <a:pPr algn="just">
              <a:lnSpc>
                <a:spcPct val="80000"/>
              </a:lnSpc>
              <a:buFont typeface="Wingdings" pitchFamily="2" charset="2"/>
              <a:buChar char="q"/>
            </a:pPr>
            <a:r>
              <a:rPr lang="en-US" sz="2000" dirty="0">
                <a:latin typeface="Tahoma" pitchFamily="34" charset="0"/>
              </a:rPr>
              <a:t>IEEE 802.4: Defines the MAC layer for bus networks that use a token-passing mechanism (token bus networks). </a:t>
            </a:r>
          </a:p>
          <a:p>
            <a:pPr algn="just">
              <a:lnSpc>
                <a:spcPct val="80000"/>
              </a:lnSpc>
              <a:buFont typeface="Wingdings" pitchFamily="2" charset="2"/>
              <a:buChar char="q"/>
            </a:pPr>
            <a:endParaRPr lang="en-US" sz="2000" dirty="0">
              <a:latin typeface="Tahoma" pitchFamily="34" charset="0"/>
            </a:endParaRPr>
          </a:p>
          <a:p>
            <a:pPr algn="just">
              <a:lnSpc>
                <a:spcPct val="80000"/>
              </a:lnSpc>
              <a:buFont typeface="Wingdings" pitchFamily="2" charset="2"/>
              <a:buChar char="q"/>
            </a:pPr>
            <a:r>
              <a:rPr lang="en-US" sz="2000" dirty="0">
                <a:latin typeface="Tahoma" pitchFamily="34" charset="0"/>
              </a:rPr>
              <a:t>IEEE 802.5: Defines the MAC layer for token-ring networks. </a:t>
            </a:r>
          </a:p>
          <a:p>
            <a:pPr algn="just">
              <a:lnSpc>
                <a:spcPct val="80000"/>
              </a:lnSpc>
              <a:buFont typeface="Wingdings" pitchFamily="2" charset="2"/>
              <a:buChar char="q"/>
            </a:pPr>
            <a:endParaRPr lang="en-US" sz="2000" dirty="0">
              <a:latin typeface="Tahoma" pitchFamily="34" charset="0"/>
            </a:endParaRPr>
          </a:p>
          <a:p>
            <a:pPr algn="just">
              <a:lnSpc>
                <a:spcPct val="80000"/>
              </a:lnSpc>
              <a:buFont typeface="Wingdings" pitchFamily="2" charset="2"/>
              <a:buChar char="q"/>
            </a:pPr>
            <a:r>
              <a:rPr lang="en-US" sz="2000" dirty="0">
                <a:latin typeface="Tahoma" pitchFamily="34" charset="0"/>
              </a:rPr>
              <a:t>IEEE 802.6: Standard for Metropolitan Area Networks (MANs)</a:t>
            </a:r>
          </a:p>
        </p:txBody>
      </p:sp>
      <p:sp>
        <p:nvSpPr>
          <p:cNvPr id="6" name="Slide Number Placeholder 5"/>
          <p:cNvSpPr>
            <a:spLocks noGrp="1"/>
          </p:cNvSpPr>
          <p:nvPr>
            <p:ph type="sldNum" sz="quarter" idx="12"/>
          </p:nvPr>
        </p:nvSpPr>
        <p:spPr/>
        <p:txBody>
          <a:bodyPr/>
          <a:lstStyle/>
          <a:p>
            <a:fld id="{806C5000-025F-431B-8AF5-9CF013102D8F}" type="slidenum">
              <a:rPr lang="en-US" smtClean="0"/>
              <a:pPr/>
              <a:t>74</a:t>
            </a:fld>
            <a:endParaRPr lang="en-US"/>
          </a:p>
        </p:txBody>
      </p:sp>
      <p:sp>
        <p:nvSpPr>
          <p:cNvPr id="7" name="Date Placeholder 6"/>
          <p:cNvSpPr>
            <a:spLocks noGrp="1"/>
          </p:cNvSpPr>
          <p:nvPr>
            <p:ph type="dt" sz="half" idx="10"/>
          </p:nvPr>
        </p:nvSpPr>
        <p:spPr/>
        <p:txBody>
          <a:bodyPr/>
          <a:lstStyle/>
          <a:p>
            <a:fld id="{B934A958-250A-47B4-8E69-1AF1CBED31B0}" type="datetime1">
              <a:rPr lang="en-US" smtClean="0"/>
              <a:pPr/>
              <a:t>7/15/2018</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u="sng" dirty="0" smtClean="0"/>
              <a:t>LAN Protocol Architecture</a:t>
            </a:r>
          </a:p>
        </p:txBody>
      </p:sp>
      <p:sp>
        <p:nvSpPr>
          <p:cNvPr id="5123" name="Rectangle 3"/>
          <p:cNvSpPr>
            <a:spLocks noGrp="1" noChangeArrowheads="1"/>
          </p:cNvSpPr>
          <p:nvPr>
            <p:ph type="body" idx="1"/>
          </p:nvPr>
        </p:nvSpPr>
        <p:spPr/>
        <p:txBody>
          <a:bodyPr>
            <a:normAutofit lnSpcReduction="10000"/>
          </a:bodyPr>
          <a:lstStyle/>
          <a:p>
            <a:r>
              <a:rPr lang="en-US" smtClean="0"/>
              <a:t>Corresponds to lower two layers of OSI model</a:t>
            </a:r>
            <a:endParaRPr lang="tr-TR" smtClean="0"/>
          </a:p>
          <a:p>
            <a:pPr lvl="1"/>
            <a:r>
              <a:rPr lang="tr-TR" smtClean="0"/>
              <a:t>But mostly LANs do not follow OSI model</a:t>
            </a:r>
          </a:p>
          <a:p>
            <a:r>
              <a:rPr lang="tr-TR" smtClean="0"/>
              <a:t>Current LANs are most likely to be based on Ethernet protocols developed by IEEE 802 committee</a:t>
            </a:r>
          </a:p>
          <a:p>
            <a:r>
              <a:rPr lang="en-US" smtClean="0"/>
              <a:t>IEEE 802 reference model</a:t>
            </a:r>
          </a:p>
          <a:p>
            <a:pPr lvl="1"/>
            <a:r>
              <a:rPr lang="en-US" smtClean="0"/>
              <a:t>Logical link control (LLC)</a:t>
            </a:r>
          </a:p>
          <a:p>
            <a:pPr lvl="1"/>
            <a:r>
              <a:rPr lang="en-US" smtClean="0"/>
              <a:t>Media access control (MAC)</a:t>
            </a:r>
          </a:p>
          <a:p>
            <a:pPr lvl="1"/>
            <a:r>
              <a:rPr lang="en-US" smtClean="0"/>
              <a:t>Physical</a:t>
            </a:r>
          </a:p>
          <a:p>
            <a:endParaRPr lang="en-US" smtClean="0"/>
          </a:p>
        </p:txBody>
      </p:sp>
      <p:sp>
        <p:nvSpPr>
          <p:cNvPr id="5" name="Slide Number Placeholder 4"/>
          <p:cNvSpPr>
            <a:spLocks noGrp="1"/>
          </p:cNvSpPr>
          <p:nvPr>
            <p:ph type="sldNum" sz="quarter" idx="12"/>
          </p:nvPr>
        </p:nvSpPr>
        <p:spPr/>
        <p:txBody>
          <a:bodyPr/>
          <a:lstStyle/>
          <a:p>
            <a:fld id="{806C5000-025F-431B-8AF5-9CF013102D8F}" type="slidenum">
              <a:rPr lang="en-US" smtClean="0"/>
              <a:pPr/>
              <a:t>75</a:t>
            </a:fld>
            <a:endParaRPr lang="en-US"/>
          </a:p>
        </p:txBody>
      </p:sp>
      <p:sp>
        <p:nvSpPr>
          <p:cNvPr id="6" name="Date Placeholder 5"/>
          <p:cNvSpPr>
            <a:spLocks noGrp="1"/>
          </p:cNvSpPr>
          <p:nvPr>
            <p:ph type="dt" sz="half" idx="10"/>
          </p:nvPr>
        </p:nvSpPr>
        <p:spPr/>
        <p:txBody>
          <a:bodyPr/>
          <a:lstStyle/>
          <a:p>
            <a:fld id="{99248228-A4DB-485A-B814-E30AC765AD45}" type="datetime1">
              <a:rPr lang="en-US" smtClean="0"/>
              <a:pPr/>
              <a:t>7/15/2018</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229600" cy="944562"/>
          </a:xfrm>
        </p:spPr>
        <p:txBody>
          <a:bodyPr>
            <a:normAutofit fontScale="90000"/>
          </a:bodyPr>
          <a:lstStyle/>
          <a:p>
            <a:r>
              <a:rPr lang="en-GB" b="1" u="sng" dirty="0" smtClean="0"/>
              <a:t>IEEE 802 Protocol Layers vs. OSI Model</a:t>
            </a:r>
          </a:p>
        </p:txBody>
      </p:sp>
      <p:pic>
        <p:nvPicPr>
          <p:cNvPr id="6147" name="Picture 4" descr="LAN-OSI"/>
          <p:cNvPicPr>
            <a:picLocks noChangeAspect="1" noChangeArrowheads="1"/>
          </p:cNvPicPr>
          <p:nvPr/>
        </p:nvPicPr>
        <p:blipFill>
          <a:blip r:embed="rId2" cstate="print"/>
          <a:srcRect b="13637"/>
          <a:stretch>
            <a:fillRect/>
          </a:stretch>
        </p:blipFill>
        <p:spPr bwMode="auto">
          <a:xfrm>
            <a:off x="914400" y="1493838"/>
            <a:ext cx="7086600" cy="5211762"/>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06C5000-025F-431B-8AF5-9CF013102D8F}" type="slidenum">
              <a:rPr lang="en-US" smtClean="0"/>
              <a:pPr/>
              <a:t>76</a:t>
            </a:fld>
            <a:endParaRPr lang="en-US"/>
          </a:p>
        </p:txBody>
      </p:sp>
      <p:sp>
        <p:nvSpPr>
          <p:cNvPr id="6" name="Date Placeholder 5"/>
          <p:cNvSpPr>
            <a:spLocks noGrp="1"/>
          </p:cNvSpPr>
          <p:nvPr>
            <p:ph type="dt" sz="half" idx="10"/>
          </p:nvPr>
        </p:nvSpPr>
        <p:spPr/>
        <p:txBody>
          <a:bodyPr/>
          <a:lstStyle/>
          <a:p>
            <a:fld id="{CCF1C9FF-B9D0-45E4-A86A-AE2E24B8AE1A}" type="datetime1">
              <a:rPr lang="en-US" smtClean="0"/>
              <a:pPr/>
              <a:t>7/15/2018</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u="sng" dirty="0" smtClean="0"/>
              <a:t>IEEE 802 Layers - Physical</a:t>
            </a:r>
          </a:p>
        </p:txBody>
      </p:sp>
      <p:sp>
        <p:nvSpPr>
          <p:cNvPr id="7171" name="Rectangle 3"/>
          <p:cNvSpPr>
            <a:spLocks noGrp="1" noChangeArrowheads="1"/>
          </p:cNvSpPr>
          <p:nvPr>
            <p:ph type="body" idx="1"/>
          </p:nvPr>
        </p:nvSpPr>
        <p:spPr/>
        <p:txBody>
          <a:bodyPr/>
          <a:lstStyle/>
          <a:p>
            <a:r>
              <a:rPr lang="en-US" smtClean="0"/>
              <a:t>Signal encoding/decoding</a:t>
            </a:r>
          </a:p>
          <a:p>
            <a:r>
              <a:rPr lang="en-US" smtClean="0"/>
              <a:t>Preamble generation/removal </a:t>
            </a:r>
          </a:p>
          <a:p>
            <a:pPr lvl="1"/>
            <a:r>
              <a:rPr lang="en-US" smtClean="0"/>
              <a:t>for synchronization</a:t>
            </a:r>
          </a:p>
          <a:p>
            <a:r>
              <a:rPr lang="en-US" smtClean="0"/>
              <a:t>Bit transmission/reception</a:t>
            </a:r>
          </a:p>
          <a:p>
            <a:r>
              <a:rPr lang="en-US" smtClean="0"/>
              <a:t>Specification for topology </a:t>
            </a:r>
            <a:r>
              <a:rPr lang="tr-TR" smtClean="0"/>
              <a:t>and </a:t>
            </a:r>
            <a:r>
              <a:rPr lang="en-US" smtClean="0"/>
              <a:t>transmission medium</a:t>
            </a:r>
          </a:p>
          <a:p>
            <a:endParaRPr lang="en-US" smtClean="0"/>
          </a:p>
        </p:txBody>
      </p:sp>
      <p:sp>
        <p:nvSpPr>
          <p:cNvPr id="5" name="Slide Number Placeholder 4"/>
          <p:cNvSpPr>
            <a:spLocks noGrp="1"/>
          </p:cNvSpPr>
          <p:nvPr>
            <p:ph type="sldNum" sz="quarter" idx="12"/>
          </p:nvPr>
        </p:nvSpPr>
        <p:spPr/>
        <p:txBody>
          <a:bodyPr/>
          <a:lstStyle/>
          <a:p>
            <a:fld id="{806C5000-025F-431B-8AF5-9CF013102D8F}" type="slidenum">
              <a:rPr lang="en-US" smtClean="0"/>
              <a:pPr/>
              <a:t>77</a:t>
            </a:fld>
            <a:endParaRPr lang="en-US"/>
          </a:p>
        </p:txBody>
      </p:sp>
      <p:sp>
        <p:nvSpPr>
          <p:cNvPr id="6" name="Date Placeholder 5"/>
          <p:cNvSpPr>
            <a:spLocks noGrp="1"/>
          </p:cNvSpPr>
          <p:nvPr>
            <p:ph type="dt" sz="half" idx="10"/>
          </p:nvPr>
        </p:nvSpPr>
        <p:spPr/>
        <p:txBody>
          <a:bodyPr/>
          <a:lstStyle/>
          <a:p>
            <a:fld id="{00C16F97-5CF1-4C62-975C-D2537C8116F1}" type="datetime1">
              <a:rPr lang="en-US" smtClean="0"/>
              <a:pPr/>
              <a:t>7/15/2018</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r>
              <a:rPr lang="en-US" b="1" u="sng" dirty="0" smtClean="0"/>
              <a:t>802 Layers - Medium Access Control &amp; Logical Link Control</a:t>
            </a:r>
          </a:p>
        </p:txBody>
      </p:sp>
      <p:sp>
        <p:nvSpPr>
          <p:cNvPr id="8195" name="Rectangle 3"/>
          <p:cNvSpPr>
            <a:spLocks noGrp="1" noChangeArrowheads="1"/>
          </p:cNvSpPr>
          <p:nvPr>
            <p:ph type="body" idx="1"/>
          </p:nvPr>
        </p:nvSpPr>
        <p:spPr>
          <a:xfrm>
            <a:off x="468313" y="1412875"/>
            <a:ext cx="8178800" cy="5040313"/>
          </a:xfrm>
        </p:spPr>
        <p:txBody>
          <a:bodyPr/>
          <a:lstStyle/>
          <a:p>
            <a:pPr>
              <a:lnSpc>
                <a:spcPct val="90000"/>
              </a:lnSpc>
            </a:pPr>
            <a:r>
              <a:rPr lang="en-US" sz="2400" dirty="0" smtClean="0"/>
              <a:t>OSI layer 2 (Data Link) is divided into two in IEEE 802</a:t>
            </a:r>
          </a:p>
          <a:p>
            <a:pPr lvl="1">
              <a:lnSpc>
                <a:spcPct val="90000"/>
              </a:lnSpc>
            </a:pPr>
            <a:r>
              <a:rPr lang="en-US" sz="2000" dirty="0" smtClean="0"/>
              <a:t>Logical Link Control (LLC) layer </a:t>
            </a:r>
          </a:p>
          <a:p>
            <a:pPr lvl="1">
              <a:lnSpc>
                <a:spcPct val="90000"/>
              </a:lnSpc>
            </a:pPr>
            <a:r>
              <a:rPr lang="en-US" sz="2000" dirty="0" smtClean="0"/>
              <a:t>Medium Access Control (MAC) layer</a:t>
            </a:r>
          </a:p>
          <a:p>
            <a:pPr>
              <a:lnSpc>
                <a:spcPct val="90000"/>
              </a:lnSpc>
            </a:pPr>
            <a:r>
              <a:rPr lang="en-US" sz="2400" dirty="0" smtClean="0"/>
              <a:t>LLC layer</a:t>
            </a:r>
          </a:p>
          <a:p>
            <a:pPr lvl="1">
              <a:lnSpc>
                <a:spcPct val="90000"/>
              </a:lnSpc>
            </a:pPr>
            <a:r>
              <a:rPr lang="en-US" sz="2000" dirty="0" smtClean="0"/>
              <a:t>Interface to higher levels</a:t>
            </a:r>
            <a:endParaRPr lang="tr-TR" sz="2000" dirty="0" smtClean="0"/>
          </a:p>
          <a:p>
            <a:pPr lvl="1">
              <a:lnSpc>
                <a:spcPct val="90000"/>
              </a:lnSpc>
            </a:pPr>
            <a:r>
              <a:rPr lang="tr-TR" sz="2000" dirty="0" smtClean="0"/>
              <a:t>flow control</a:t>
            </a:r>
            <a:endParaRPr lang="en-US" sz="2000" dirty="0" smtClean="0"/>
          </a:p>
          <a:p>
            <a:pPr>
              <a:lnSpc>
                <a:spcPct val="90000"/>
              </a:lnSpc>
            </a:pPr>
            <a:r>
              <a:rPr lang="en-US" sz="2400" dirty="0" smtClean="0"/>
              <a:t>MAC layer</a:t>
            </a:r>
          </a:p>
          <a:p>
            <a:pPr lvl="1">
              <a:lnSpc>
                <a:spcPct val="90000"/>
              </a:lnSpc>
            </a:pPr>
            <a:r>
              <a:rPr lang="en-US" sz="2000" dirty="0" smtClean="0"/>
              <a:t>Prepare data for transmission</a:t>
            </a:r>
          </a:p>
          <a:p>
            <a:pPr lvl="1">
              <a:lnSpc>
                <a:spcPct val="90000"/>
              </a:lnSpc>
            </a:pPr>
            <a:r>
              <a:rPr lang="en-US" sz="2000" dirty="0" smtClean="0"/>
              <a:t>Error detection</a:t>
            </a:r>
          </a:p>
          <a:p>
            <a:pPr lvl="1">
              <a:lnSpc>
                <a:spcPct val="90000"/>
              </a:lnSpc>
            </a:pPr>
            <a:r>
              <a:rPr lang="en-US" sz="2000" dirty="0" smtClean="0"/>
              <a:t>Address recognition</a:t>
            </a:r>
          </a:p>
        </p:txBody>
      </p:sp>
      <p:sp>
        <p:nvSpPr>
          <p:cNvPr id="5" name="Slide Number Placeholder 4"/>
          <p:cNvSpPr>
            <a:spLocks noGrp="1"/>
          </p:cNvSpPr>
          <p:nvPr>
            <p:ph type="sldNum" sz="quarter" idx="12"/>
          </p:nvPr>
        </p:nvSpPr>
        <p:spPr/>
        <p:txBody>
          <a:bodyPr/>
          <a:lstStyle/>
          <a:p>
            <a:fld id="{806C5000-025F-431B-8AF5-9CF013102D8F}" type="slidenum">
              <a:rPr lang="en-US" smtClean="0"/>
              <a:pPr/>
              <a:t>78</a:t>
            </a:fld>
            <a:endParaRPr lang="en-US"/>
          </a:p>
        </p:txBody>
      </p:sp>
      <p:sp>
        <p:nvSpPr>
          <p:cNvPr id="6" name="Date Placeholder 5"/>
          <p:cNvSpPr>
            <a:spLocks noGrp="1"/>
          </p:cNvSpPr>
          <p:nvPr>
            <p:ph type="dt" sz="half" idx="10"/>
          </p:nvPr>
        </p:nvSpPr>
        <p:spPr/>
        <p:txBody>
          <a:bodyPr/>
          <a:lstStyle/>
          <a:p>
            <a:fld id="{B06E9741-C7EF-4CDA-95A0-D451E515F575}" type="datetime1">
              <a:rPr lang="en-US" smtClean="0"/>
              <a:pPr/>
              <a:t>7/15/2018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228600"/>
            <a:ext cx="7772400" cy="762000"/>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en-US" b="1" u="sng" dirty="0" smtClean="0"/>
              <a:t>Multiple Access</a:t>
            </a:r>
          </a:p>
        </p:txBody>
      </p:sp>
      <p:sp>
        <p:nvSpPr>
          <p:cNvPr id="6147" name="Rectangle 3"/>
          <p:cNvSpPr>
            <a:spLocks noGrp="1" noChangeArrowheads="1"/>
          </p:cNvSpPr>
          <p:nvPr>
            <p:ph type="body" idx="1"/>
          </p:nvPr>
        </p:nvSpPr>
        <p:spPr bwMode="auto">
          <a:xfrm>
            <a:off x="838200" y="1066800"/>
            <a:ext cx="7772400" cy="5562600"/>
          </a:xfrm>
          <a:noFill/>
          <a:ln>
            <a:miter lim="800000"/>
            <a:headEnd/>
            <a:tailEnd/>
          </a:ln>
        </p:spPr>
        <p:txBody>
          <a:bodyPr vert="horz" wrap="square" lIns="91440" tIns="45720" rIns="91440" bIns="45720" numCol="1" anchor="t" anchorCtr="0" compatLnSpc="1">
            <a:prstTxWarp prst="textNoShape">
              <a:avLst/>
            </a:prstTxWarp>
            <a:noAutofit/>
          </a:bodyPr>
          <a:lstStyle/>
          <a:p>
            <a:pPr algn="just">
              <a:spcBef>
                <a:spcPct val="50000"/>
              </a:spcBef>
              <a:buClrTx/>
              <a:buSzTx/>
              <a:buNone/>
            </a:pPr>
            <a:r>
              <a:rPr lang="en-US" sz="2800" b="1" dirty="0" smtClean="0">
                <a:latin typeface="Times New Roman" pitchFamily="18" charset="0"/>
                <a:cs typeface="Times New Roman" pitchFamily="18" charset="0"/>
              </a:rPr>
              <a:t>Problem</a:t>
            </a:r>
            <a:r>
              <a:rPr lang="en-US" sz="2800" dirty="0" smtClean="0">
                <a:latin typeface="Times New Roman" pitchFamily="18" charset="0"/>
                <a:cs typeface="Times New Roman" pitchFamily="18" charset="0"/>
              </a:rPr>
              <a:t>: When two or more nodes transmit at the same time, their frames will collide and the link bandwidth is</a:t>
            </a:r>
            <a:r>
              <a:rPr lang="en-US" sz="2800" b="1" dirty="0" smtClean="0">
                <a:latin typeface="Times New Roman" pitchFamily="18" charset="0"/>
                <a:cs typeface="Times New Roman" pitchFamily="18" charset="0"/>
              </a:rPr>
              <a:t> wasted</a:t>
            </a:r>
            <a:r>
              <a:rPr lang="en-US" sz="2800" dirty="0" smtClean="0">
                <a:latin typeface="Times New Roman" pitchFamily="18" charset="0"/>
                <a:cs typeface="Times New Roman" pitchFamily="18" charset="0"/>
              </a:rPr>
              <a:t> during collision </a:t>
            </a:r>
          </a:p>
          <a:p>
            <a:pPr lvl="1" algn="just">
              <a:spcBef>
                <a:spcPct val="50000"/>
              </a:spcBef>
              <a:buClrTx/>
              <a:buSzTx/>
              <a:buFont typeface="Wingdings" pitchFamily="2" charset="2"/>
              <a:buChar char="§"/>
            </a:pPr>
            <a:r>
              <a:rPr lang="en-US" dirty="0" smtClean="0">
                <a:latin typeface="Times New Roman" pitchFamily="18" charset="0"/>
                <a:cs typeface="Times New Roman" pitchFamily="18" charset="0"/>
              </a:rPr>
              <a:t> How to coordinate the access of multiple sending/receiving nodes to the shared link</a:t>
            </a:r>
            <a:r>
              <a:rPr lang="en-US" b="1" dirty="0" smtClean="0">
                <a:latin typeface="Times New Roman" pitchFamily="18" charset="0"/>
                <a:cs typeface="Times New Roman" pitchFamily="18" charset="0"/>
              </a:rPr>
              <a:t>???</a:t>
            </a:r>
          </a:p>
          <a:p>
            <a:pPr algn="just" eaLnBrk="1" hangingPunct="1"/>
            <a:r>
              <a:rPr lang="en-US" sz="2800" b="1" dirty="0" smtClean="0">
                <a:latin typeface="Times New Roman" pitchFamily="18" charset="0"/>
                <a:cs typeface="Times New Roman" pitchFamily="18" charset="0"/>
              </a:rPr>
              <a:t>Solution</a:t>
            </a:r>
            <a:r>
              <a:rPr lang="en-US" sz="2800" dirty="0" smtClean="0">
                <a:latin typeface="Times New Roman" pitchFamily="18" charset="0"/>
                <a:cs typeface="Times New Roman" pitchFamily="18" charset="0"/>
              </a:rPr>
              <a:t>: We need a </a:t>
            </a:r>
            <a:r>
              <a:rPr lang="en-US" sz="2800" b="1" dirty="0" smtClean="0">
                <a:latin typeface="Times New Roman" pitchFamily="18" charset="0"/>
                <a:cs typeface="Times New Roman" pitchFamily="18" charset="0"/>
              </a:rPr>
              <a:t>protocol</a:t>
            </a:r>
            <a:r>
              <a:rPr lang="en-US" sz="2800" dirty="0" smtClean="0">
                <a:latin typeface="Times New Roman" pitchFamily="18" charset="0"/>
                <a:cs typeface="Times New Roman" pitchFamily="18" charset="0"/>
              </a:rPr>
              <a:t> to coordinate the transmission of the active nodes</a:t>
            </a:r>
          </a:p>
          <a:p>
            <a:pPr algn="just" eaLnBrk="1" hangingPunct="1"/>
            <a:r>
              <a:rPr lang="en-US" sz="2800" dirty="0" smtClean="0">
                <a:latin typeface="Times New Roman" pitchFamily="18" charset="0"/>
                <a:cs typeface="Times New Roman" pitchFamily="18" charset="0"/>
              </a:rPr>
              <a:t>These protocols are called </a:t>
            </a:r>
            <a:r>
              <a:rPr lang="en-US" sz="2800" b="1" dirty="0" smtClean="0">
                <a:latin typeface="Times New Roman" pitchFamily="18" charset="0"/>
                <a:cs typeface="Times New Roman" pitchFamily="18" charset="0"/>
              </a:rPr>
              <a:t>Medium or Multiple Access Control (MAC) Protocols</a:t>
            </a:r>
            <a:r>
              <a:rPr lang="en-US" sz="2800" dirty="0" smtClean="0">
                <a:latin typeface="Times New Roman" pitchFamily="18" charset="0"/>
                <a:cs typeface="Times New Roman" pitchFamily="18" charset="0"/>
              </a:rPr>
              <a:t> belong to a </a:t>
            </a:r>
            <a:r>
              <a:rPr lang="en-US" sz="2800" b="1" dirty="0" smtClean="0">
                <a:latin typeface="Times New Roman" pitchFamily="18" charset="0"/>
                <a:cs typeface="Times New Roman" pitchFamily="18" charset="0"/>
              </a:rPr>
              <a:t>sub layer</a:t>
            </a:r>
            <a:r>
              <a:rPr lang="en-US" sz="2800" dirty="0" smtClean="0">
                <a:latin typeface="Times New Roman" pitchFamily="18" charset="0"/>
                <a:cs typeface="Times New Roman" pitchFamily="18" charset="0"/>
              </a:rPr>
              <a:t> of the data link layer called </a:t>
            </a:r>
            <a:r>
              <a:rPr lang="en-US" sz="2800" b="1" dirty="0" smtClean="0">
                <a:latin typeface="Times New Roman" pitchFamily="18" charset="0"/>
                <a:cs typeface="Times New Roman" pitchFamily="18" charset="0"/>
              </a:rPr>
              <a:t>MAC</a:t>
            </a:r>
            <a:r>
              <a:rPr lang="en-US" sz="2800" dirty="0" smtClean="0">
                <a:latin typeface="Times New Roman" pitchFamily="18" charset="0"/>
                <a:cs typeface="Times New Roman" pitchFamily="18" charset="0"/>
              </a:rPr>
              <a:t> (Medium Access Control)</a:t>
            </a:r>
          </a:p>
          <a:p>
            <a:pPr lvl="1" algn="just" eaLnBrk="1" hangingPunct="1">
              <a:buFont typeface="Wingdings" pitchFamily="2" charset="2"/>
              <a:buNone/>
            </a:pPr>
            <a:endParaRPr lang="en-US" dirty="0" smtClean="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806C5000-025F-431B-8AF5-9CF013102D8F}" type="slidenum">
              <a:rPr lang="en-US" smtClean="0"/>
              <a:pPr/>
              <a:t>79</a:t>
            </a:fld>
            <a:endParaRPr lang="en-US"/>
          </a:p>
        </p:txBody>
      </p:sp>
      <p:sp>
        <p:nvSpPr>
          <p:cNvPr id="6" name="Date Placeholder 5"/>
          <p:cNvSpPr>
            <a:spLocks noGrp="1"/>
          </p:cNvSpPr>
          <p:nvPr>
            <p:ph type="dt" sz="half" idx="10"/>
          </p:nvPr>
        </p:nvSpPr>
        <p:spPr/>
        <p:txBody>
          <a:bodyPr/>
          <a:lstStyle/>
          <a:p>
            <a:fld id="{DC80EE90-061E-47CF-8200-B2A0E9613352}" type="datetime1">
              <a:rPr lang="en-US" smtClean="0"/>
              <a:pPr/>
              <a:t>7/15/2018</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686339" y="405190"/>
            <a:ext cx="7771323" cy="5690810"/>
          </a:xfrm>
        </p:spPr>
        <p:txBody>
          <a:bodyPr/>
          <a:lstStyle/>
          <a:p>
            <a:pPr marL="342866" indent="-342866" algn="just">
              <a:buNone/>
              <a:defRPr/>
            </a:pPr>
            <a:r>
              <a:rPr lang="en-US" dirty="0" smtClean="0"/>
              <a:t>	The term </a:t>
            </a:r>
            <a:r>
              <a:rPr lang="en-US" b="1" u="sng" dirty="0" smtClean="0">
                <a:solidFill>
                  <a:srgbClr val="FF0000"/>
                </a:solidFill>
                <a:effectLst>
                  <a:outerShdw blurRad="38100" dist="38100" dir="2700000" algn="tl">
                    <a:srgbClr val="C0C0C0"/>
                  </a:outerShdw>
                </a:effectLst>
              </a:rPr>
              <a:t>burst error</a:t>
            </a:r>
            <a:r>
              <a:rPr lang="en-US" u="sng" dirty="0" smtClean="0">
                <a:solidFill>
                  <a:srgbClr val="FF0000"/>
                </a:solidFill>
              </a:rPr>
              <a:t> </a:t>
            </a:r>
            <a:r>
              <a:rPr lang="en-US" dirty="0" smtClean="0"/>
              <a:t>means that two or more bits in the data unit have changed from 1 to 0 or from 0 to 1.</a:t>
            </a:r>
          </a:p>
          <a:p>
            <a:pPr marL="342866" indent="-342866" algn="just">
              <a:buNone/>
              <a:defRPr/>
            </a:pPr>
            <a:endParaRPr lang="en-US" dirty="0" smtClean="0"/>
          </a:p>
          <a:p>
            <a:pPr marL="342866" indent="-342866" algn="just">
              <a:buNone/>
              <a:defRPr/>
            </a:pPr>
            <a:r>
              <a:rPr lang="en-US" dirty="0" smtClean="0"/>
              <a:t>	</a:t>
            </a:r>
            <a:r>
              <a:rPr lang="en-US" b="1" dirty="0" smtClean="0"/>
              <a:t>Burst errors</a:t>
            </a:r>
            <a:r>
              <a:rPr lang="en-US" dirty="0" smtClean="0"/>
              <a:t> </a:t>
            </a:r>
            <a:r>
              <a:rPr lang="en-US" b="1" dirty="0" smtClean="0"/>
              <a:t>does not</a:t>
            </a:r>
            <a:r>
              <a:rPr lang="en-US" dirty="0" smtClean="0"/>
              <a:t> </a:t>
            </a:r>
            <a:r>
              <a:rPr lang="en-US" sz="2800" dirty="0"/>
              <a:t>necessarily</a:t>
            </a:r>
            <a:r>
              <a:rPr lang="en-US" dirty="0" smtClean="0"/>
              <a:t> </a:t>
            </a:r>
            <a:r>
              <a:rPr lang="en-US" b="1" dirty="0" smtClean="0"/>
              <a:t>mean that the errors occur in consecutive bits</a:t>
            </a:r>
            <a:r>
              <a:rPr lang="en-US" dirty="0" smtClean="0"/>
              <a:t>, the length of the burst is measured from the first corrupted bit to the last corrupted bit. Some bits in between may not have been corrupted.</a:t>
            </a:r>
          </a:p>
        </p:txBody>
      </p:sp>
      <p:sp>
        <p:nvSpPr>
          <p:cNvPr id="3" name="Date Placeholder 2"/>
          <p:cNvSpPr>
            <a:spLocks noGrp="1"/>
          </p:cNvSpPr>
          <p:nvPr>
            <p:ph type="dt" sz="half" idx="10"/>
          </p:nvPr>
        </p:nvSpPr>
        <p:spPr/>
        <p:txBody>
          <a:bodyPr/>
          <a:lstStyle/>
          <a:p>
            <a:fld id="{ACD190EB-07E4-4CC6-AA40-9841EF28F21F}" type="datetime1">
              <a:rPr lang="en-US" smtClean="0"/>
              <a:pPr/>
              <a:t>7/15/2018</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Multiple Access</a:t>
            </a:r>
            <a:endParaRPr lang="en-US" dirty="0"/>
          </a:p>
        </p:txBody>
      </p:sp>
      <p:sp>
        <p:nvSpPr>
          <p:cNvPr id="3" name="Content Placeholder 2"/>
          <p:cNvSpPr>
            <a:spLocks noGrp="1"/>
          </p:cNvSpPr>
          <p:nvPr>
            <p:ph idx="1"/>
          </p:nvPr>
        </p:nvSpPr>
        <p:spPr/>
        <p:txBody>
          <a:bodyPr>
            <a:noAutofit/>
          </a:bodyPr>
          <a:lstStyle/>
          <a:p>
            <a:pPr algn="just"/>
            <a:r>
              <a:rPr lang="en-US" sz="3000" dirty="0" smtClean="0">
                <a:latin typeface="Times New Roman" pitchFamily="18" charset="0"/>
                <a:cs typeface="Times New Roman" pitchFamily="18" charset="0"/>
              </a:rPr>
              <a:t>What is expected from Multiple Access Protocols:</a:t>
            </a:r>
          </a:p>
          <a:p>
            <a:pPr lvl="1" algn="just"/>
            <a:r>
              <a:rPr lang="en-US" sz="3000" dirty="0" smtClean="0">
                <a:latin typeface="Times New Roman" pitchFamily="18" charset="0"/>
                <a:cs typeface="Times New Roman" pitchFamily="18" charset="0"/>
              </a:rPr>
              <a:t>Main task is to </a:t>
            </a:r>
            <a:r>
              <a:rPr lang="en-US" sz="3000" b="1" dirty="0" smtClean="0">
                <a:latin typeface="Times New Roman" pitchFamily="18" charset="0"/>
                <a:cs typeface="Times New Roman" pitchFamily="18" charset="0"/>
              </a:rPr>
              <a:t>minimize collisions </a:t>
            </a:r>
            <a:r>
              <a:rPr lang="en-US" sz="3000" dirty="0" smtClean="0">
                <a:latin typeface="Times New Roman" pitchFamily="18" charset="0"/>
                <a:cs typeface="Times New Roman" pitchFamily="18" charset="0"/>
              </a:rPr>
              <a:t>in order to </a:t>
            </a:r>
            <a:r>
              <a:rPr lang="en-US" sz="3000" b="1" dirty="0" smtClean="0">
                <a:latin typeface="Times New Roman" pitchFamily="18" charset="0"/>
                <a:cs typeface="Times New Roman" pitchFamily="18" charset="0"/>
              </a:rPr>
              <a:t>utilize the bandwidth</a:t>
            </a:r>
            <a:r>
              <a:rPr lang="en-US" sz="3000" dirty="0" smtClean="0">
                <a:latin typeface="Times New Roman" pitchFamily="18" charset="0"/>
                <a:cs typeface="Times New Roman" pitchFamily="18" charset="0"/>
              </a:rPr>
              <a:t> by: </a:t>
            </a:r>
          </a:p>
          <a:p>
            <a:pPr lvl="2" algn="just"/>
            <a:r>
              <a:rPr lang="en-US" sz="3000" dirty="0" smtClean="0">
                <a:latin typeface="Times New Roman" pitchFamily="18" charset="0"/>
                <a:cs typeface="Times New Roman" pitchFamily="18" charset="0"/>
              </a:rPr>
              <a:t>Determining </a:t>
            </a:r>
            <a:r>
              <a:rPr lang="en-US" sz="3000" b="1" dirty="0" smtClean="0">
                <a:latin typeface="Times New Roman" pitchFamily="18" charset="0"/>
                <a:cs typeface="Times New Roman" pitchFamily="18" charset="0"/>
              </a:rPr>
              <a:t>when </a:t>
            </a:r>
            <a:r>
              <a:rPr lang="en-US" sz="3000" dirty="0" smtClean="0">
                <a:latin typeface="Times New Roman" pitchFamily="18" charset="0"/>
                <a:cs typeface="Times New Roman" pitchFamily="18" charset="0"/>
              </a:rPr>
              <a:t> a station can use the link (medium)</a:t>
            </a:r>
          </a:p>
          <a:p>
            <a:pPr lvl="2" algn="just"/>
            <a:r>
              <a:rPr lang="en-US" sz="3000" b="1" dirty="0" smtClean="0">
                <a:latin typeface="Times New Roman" pitchFamily="18" charset="0"/>
                <a:cs typeface="Times New Roman" pitchFamily="18" charset="0"/>
              </a:rPr>
              <a:t>what </a:t>
            </a:r>
            <a:r>
              <a:rPr lang="en-US" sz="3000" dirty="0" smtClean="0">
                <a:latin typeface="Times New Roman" pitchFamily="18" charset="0"/>
                <a:cs typeface="Times New Roman" pitchFamily="18" charset="0"/>
              </a:rPr>
              <a:t>a station should do when the link is </a:t>
            </a:r>
            <a:r>
              <a:rPr lang="en-US" sz="3000" b="1" dirty="0" smtClean="0">
                <a:latin typeface="Times New Roman" pitchFamily="18" charset="0"/>
                <a:cs typeface="Times New Roman" pitchFamily="18" charset="0"/>
              </a:rPr>
              <a:t>busy</a:t>
            </a:r>
          </a:p>
          <a:p>
            <a:pPr lvl="2" algn="just"/>
            <a:r>
              <a:rPr lang="en-US" sz="3000" b="1" dirty="0" smtClean="0">
                <a:latin typeface="Times New Roman" pitchFamily="18" charset="0"/>
                <a:cs typeface="Times New Roman" pitchFamily="18" charset="0"/>
              </a:rPr>
              <a:t>what</a:t>
            </a:r>
            <a:r>
              <a:rPr lang="en-US" sz="3000" dirty="0" smtClean="0">
                <a:latin typeface="Times New Roman" pitchFamily="18" charset="0"/>
                <a:cs typeface="Times New Roman" pitchFamily="18" charset="0"/>
              </a:rPr>
              <a:t> the station should do when it is involved in </a:t>
            </a:r>
            <a:r>
              <a:rPr lang="en-US" sz="3000" b="1" dirty="0" smtClean="0">
                <a:latin typeface="Times New Roman" pitchFamily="18" charset="0"/>
                <a:cs typeface="Times New Roman" pitchFamily="18" charset="0"/>
              </a:rPr>
              <a:t>collision</a:t>
            </a:r>
            <a:r>
              <a:rPr lang="en-US" sz="3000" dirty="0" smtClean="0">
                <a:latin typeface="Times New Roman" pitchFamily="18" charset="0"/>
                <a:cs typeface="Times New Roman" pitchFamily="18" charset="0"/>
              </a:rPr>
              <a:t> </a:t>
            </a:r>
          </a:p>
          <a:p>
            <a:endParaRPr lang="en-US" sz="3000"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80</a:t>
            </a:fld>
            <a:endParaRPr lang="en-US"/>
          </a:p>
        </p:txBody>
      </p:sp>
      <p:sp>
        <p:nvSpPr>
          <p:cNvPr id="7" name="Date Placeholder 6"/>
          <p:cNvSpPr>
            <a:spLocks noGrp="1"/>
          </p:cNvSpPr>
          <p:nvPr>
            <p:ph type="dt" sz="half" idx="10"/>
          </p:nvPr>
        </p:nvSpPr>
        <p:spPr/>
        <p:txBody>
          <a:bodyPr/>
          <a:lstStyle/>
          <a:p>
            <a:fld id="{99770B41-09C6-460A-A6C9-2E0D8C6CB2E9}" type="datetime1">
              <a:rPr lang="en-US" smtClean="0"/>
              <a:pPr/>
              <a:t>7/15/2018</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304800" y="381000"/>
            <a:ext cx="5106398" cy="461665"/>
          </a:xfrm>
          <a:prstGeom prst="rect">
            <a:avLst/>
          </a:prstGeom>
          <a:noFill/>
          <a:ln w="9525">
            <a:noFill/>
            <a:miter lim="800000"/>
            <a:headEnd/>
            <a:tailEnd/>
          </a:ln>
        </p:spPr>
        <p:txBody>
          <a:bodyPr wrap="none">
            <a:spAutoFit/>
          </a:bodyPr>
          <a:lstStyle/>
          <a:p>
            <a:r>
              <a:rPr lang="en-US" sz="2400" b="1" dirty="0">
                <a:solidFill>
                  <a:schemeClr val="folHlink"/>
                </a:solidFill>
                <a:latin typeface="Times New Roman" pitchFamily="18" charset="0"/>
              </a:rPr>
              <a:t>Figure </a:t>
            </a:r>
            <a:r>
              <a:rPr lang="en-US" sz="2400" b="1" dirty="0" smtClean="0">
                <a:solidFill>
                  <a:schemeClr val="folHlink"/>
                </a:solidFill>
                <a:latin typeface="Times New Roman" pitchFamily="18" charset="0"/>
              </a:rPr>
              <a:t>.  </a:t>
            </a:r>
            <a:r>
              <a:rPr lang="en-US" b="1" i="1" dirty="0">
                <a:latin typeface="Times New Roman" pitchFamily="18" charset="0"/>
              </a:rPr>
              <a:t>Taxonomy of multiple-access protocols </a:t>
            </a:r>
          </a:p>
        </p:txBody>
      </p:sp>
      <p:pic>
        <p:nvPicPr>
          <p:cNvPr id="7174" name="Picture 6"/>
          <p:cNvPicPr>
            <a:picLocks noChangeAspect="1" noChangeArrowheads="1"/>
          </p:cNvPicPr>
          <p:nvPr/>
        </p:nvPicPr>
        <p:blipFill>
          <a:blip r:embed="rId3" cstate="print"/>
          <a:srcRect/>
          <a:stretch>
            <a:fillRect/>
          </a:stretch>
        </p:blipFill>
        <p:spPr bwMode="auto">
          <a:xfrm>
            <a:off x="990600" y="1447800"/>
            <a:ext cx="7223642" cy="4114799"/>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06C5000-025F-431B-8AF5-9CF013102D8F}" type="slidenum">
              <a:rPr lang="en-US" smtClean="0"/>
              <a:pPr/>
              <a:t>81</a:t>
            </a:fld>
            <a:endParaRPr lang="en-US"/>
          </a:p>
        </p:txBody>
      </p:sp>
      <p:sp>
        <p:nvSpPr>
          <p:cNvPr id="6" name="Date Placeholder 5"/>
          <p:cNvSpPr>
            <a:spLocks noGrp="1"/>
          </p:cNvSpPr>
          <p:nvPr>
            <p:ph type="dt" sz="half" idx="10"/>
          </p:nvPr>
        </p:nvSpPr>
        <p:spPr/>
        <p:txBody>
          <a:bodyPr/>
          <a:lstStyle/>
          <a:p>
            <a:fld id="{F882240B-FB9D-44B0-B593-CC8CA3076E03}" type="datetime1">
              <a:rPr lang="en-US" smtClean="0"/>
              <a:pPr/>
              <a:t>7/15/2018</a:t>
            </a:fld>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85800" y="381000"/>
            <a:ext cx="7772400" cy="914400"/>
          </a:xfrm>
          <a:noFill/>
          <a:ln>
            <a:miter lim="800000"/>
            <a:headEnd/>
            <a:tailEnd/>
          </a:ln>
        </p:spPr>
        <p:txBody>
          <a:bodyPr vert="horz" wrap="square" lIns="91440" tIns="45720" rIns="91440" bIns="45720" numCol="1" anchor="t" anchorCtr="0" compatLnSpc="1">
            <a:prstTxWarp prst="textNoShape">
              <a:avLst/>
            </a:prstTxWarp>
            <a:noAutofit/>
          </a:bodyPr>
          <a:lstStyle/>
          <a:p>
            <a:pPr eaLnBrk="1" hangingPunct="1"/>
            <a:r>
              <a:rPr lang="en-US" b="1" u="sng" dirty="0" smtClean="0"/>
              <a:t>Random Access</a:t>
            </a:r>
          </a:p>
        </p:txBody>
      </p:sp>
      <p:sp>
        <p:nvSpPr>
          <p:cNvPr id="8195" name="Rectangle 3"/>
          <p:cNvSpPr>
            <a:spLocks noGrp="1" noChangeArrowheads="1"/>
          </p:cNvSpPr>
          <p:nvPr>
            <p:ph type="body" idx="1"/>
          </p:nvPr>
        </p:nvSpPr>
        <p:spPr bwMode="auto">
          <a:xfrm>
            <a:off x="304800" y="685800"/>
            <a:ext cx="8458200" cy="5791200"/>
          </a:xfrm>
          <a:noFill/>
          <a:ln>
            <a:miter lim="800000"/>
            <a:headEnd/>
            <a:tailEnd/>
          </a:ln>
        </p:spPr>
        <p:txBody>
          <a:bodyPr vert="horz" wrap="square" lIns="91440" tIns="45720" rIns="91440" bIns="45720" numCol="1" anchor="t" anchorCtr="0" compatLnSpc="1">
            <a:prstTxWarp prst="textNoShape">
              <a:avLst/>
            </a:prstTxWarp>
            <a:noAutofit/>
          </a:bodyPr>
          <a:lstStyle/>
          <a:p>
            <a:pPr eaLnBrk="1" hangingPunct="1">
              <a:lnSpc>
                <a:spcPct val="80000"/>
              </a:lnSpc>
              <a:buNone/>
            </a:pPr>
            <a:endParaRPr lang="en-US" sz="3600" b="1" dirty="0" smtClean="0">
              <a:latin typeface="+mj-lt"/>
              <a:cs typeface="Times New Roman" pitchFamily="18" charset="0"/>
            </a:endParaRPr>
          </a:p>
          <a:p>
            <a:pPr eaLnBrk="1" hangingPunct="1">
              <a:lnSpc>
                <a:spcPct val="80000"/>
              </a:lnSpc>
            </a:pPr>
            <a:r>
              <a:rPr lang="en-US" sz="3600" b="1" dirty="0" smtClean="0">
                <a:latin typeface="+mj-lt"/>
                <a:cs typeface="Arial" pitchFamily="34" charset="0"/>
              </a:rPr>
              <a:t>Random Access (or contention) Protocols: </a:t>
            </a:r>
          </a:p>
          <a:p>
            <a:pPr lvl="1" eaLnBrk="1" hangingPunct="1">
              <a:lnSpc>
                <a:spcPct val="80000"/>
              </a:lnSpc>
            </a:pPr>
            <a:r>
              <a:rPr lang="en-US" sz="3600" dirty="0" smtClean="0">
                <a:latin typeface="+mj-lt"/>
                <a:cs typeface="Arial" pitchFamily="34" charset="0"/>
              </a:rPr>
              <a:t>No station is superior to another station and none is assigned the control over another.</a:t>
            </a:r>
          </a:p>
          <a:p>
            <a:pPr lvl="1" eaLnBrk="1" hangingPunct="1">
              <a:lnSpc>
                <a:spcPct val="80000"/>
              </a:lnSpc>
            </a:pPr>
            <a:r>
              <a:rPr lang="en-US" sz="3600" dirty="0" smtClean="0">
                <a:latin typeface="+mj-lt"/>
                <a:cs typeface="Arial" pitchFamily="34" charset="0"/>
              </a:rPr>
              <a:t>A station with a frame to be transmitted </a:t>
            </a:r>
            <a:r>
              <a:rPr lang="en-US" sz="3600" b="1" dirty="0" smtClean="0">
                <a:latin typeface="+mj-lt"/>
                <a:cs typeface="Arial" pitchFamily="34" charset="0"/>
              </a:rPr>
              <a:t>can use the link directly based </a:t>
            </a:r>
            <a:r>
              <a:rPr lang="en-US" sz="3600" dirty="0" smtClean="0">
                <a:latin typeface="+mj-lt"/>
                <a:cs typeface="Arial" pitchFamily="34" charset="0"/>
              </a:rPr>
              <a:t>on a procedure defined by the protocol to make a decision on whether or not to send. </a:t>
            </a:r>
          </a:p>
          <a:p>
            <a:pPr lvl="1" eaLnBrk="1" hangingPunct="1">
              <a:lnSpc>
                <a:spcPct val="80000"/>
              </a:lnSpc>
              <a:buFont typeface="Wingdings" pitchFamily="2" charset="2"/>
              <a:buNone/>
            </a:pPr>
            <a:endParaRPr lang="en-US" sz="3600" dirty="0" smtClean="0">
              <a:latin typeface="+mj-lt"/>
              <a:cs typeface="Times New Roman" pitchFamily="18" charset="0"/>
            </a:endParaRPr>
          </a:p>
          <a:p>
            <a:pPr eaLnBrk="1" hangingPunct="1">
              <a:lnSpc>
                <a:spcPct val="80000"/>
              </a:lnSpc>
            </a:pPr>
            <a:endParaRPr lang="en-US" sz="3600" dirty="0" smtClean="0">
              <a:latin typeface="+mj-lt"/>
              <a:cs typeface="Times New Roman" pitchFamily="18" charset="0"/>
            </a:endParaRPr>
          </a:p>
          <a:p>
            <a:pPr eaLnBrk="1" hangingPunct="1">
              <a:lnSpc>
                <a:spcPct val="80000"/>
              </a:lnSpc>
            </a:pPr>
            <a:endParaRPr lang="en-US" sz="3600" dirty="0" smtClean="0">
              <a:latin typeface="+mj-lt"/>
              <a:cs typeface="Times New Roman" pitchFamily="18" charset="0"/>
            </a:endParaRPr>
          </a:p>
          <a:p>
            <a:pPr eaLnBrk="1" hangingPunct="1">
              <a:lnSpc>
                <a:spcPct val="80000"/>
              </a:lnSpc>
            </a:pPr>
            <a:endParaRPr lang="en-US" sz="3600" dirty="0" smtClean="0">
              <a:latin typeface="+mj-lt"/>
              <a:cs typeface="Times New Roman" pitchFamily="18" charset="0"/>
            </a:endParaRPr>
          </a:p>
        </p:txBody>
      </p:sp>
      <p:sp>
        <p:nvSpPr>
          <p:cNvPr id="5" name="Slide Number Placeholder 4"/>
          <p:cNvSpPr>
            <a:spLocks noGrp="1"/>
          </p:cNvSpPr>
          <p:nvPr>
            <p:ph type="sldNum" sz="quarter" idx="12"/>
          </p:nvPr>
        </p:nvSpPr>
        <p:spPr/>
        <p:txBody>
          <a:bodyPr/>
          <a:lstStyle/>
          <a:p>
            <a:fld id="{806C5000-025F-431B-8AF5-9CF013102D8F}" type="slidenum">
              <a:rPr lang="en-US" smtClean="0"/>
              <a:pPr/>
              <a:t>82</a:t>
            </a:fld>
            <a:endParaRPr lang="en-US"/>
          </a:p>
        </p:txBody>
      </p:sp>
      <p:sp>
        <p:nvSpPr>
          <p:cNvPr id="6" name="Date Placeholder 5"/>
          <p:cNvSpPr>
            <a:spLocks noGrp="1"/>
          </p:cNvSpPr>
          <p:nvPr>
            <p:ph type="dt" sz="half" idx="10"/>
          </p:nvPr>
        </p:nvSpPr>
        <p:spPr/>
        <p:txBody>
          <a:bodyPr/>
          <a:lstStyle/>
          <a:p>
            <a:fld id="{E2680C26-0E89-472E-863E-1941E5D31480}" type="datetime1">
              <a:rPr lang="en-US" smtClean="0"/>
              <a:pPr/>
              <a:t>7/15/2018</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
            </a:r>
            <a:br>
              <a:rPr lang="en-US" b="1" u="sng" dirty="0" smtClean="0"/>
            </a:br>
            <a:r>
              <a:rPr lang="en-US" b="1" u="sng" dirty="0" smtClean="0"/>
              <a:t>CSMA (carrier sense multiple access)</a:t>
            </a:r>
            <a:br>
              <a:rPr lang="en-US" b="1" u="sng" dirty="0" smtClean="0"/>
            </a:br>
            <a:endParaRPr lang="en-US" b="1" u="sng" dirty="0"/>
          </a:p>
        </p:txBody>
      </p:sp>
      <p:sp>
        <p:nvSpPr>
          <p:cNvPr id="3" name="Content Placeholder 2"/>
          <p:cNvSpPr>
            <a:spLocks noGrp="1"/>
          </p:cNvSpPr>
          <p:nvPr>
            <p:ph idx="1"/>
          </p:nvPr>
        </p:nvSpPr>
        <p:spPr>
          <a:xfrm>
            <a:off x="457200" y="1447800"/>
            <a:ext cx="8229600" cy="4678363"/>
          </a:xfrm>
        </p:spPr>
        <p:txBody>
          <a:bodyPr>
            <a:normAutofit fontScale="92500" lnSpcReduction="10000"/>
          </a:bodyPr>
          <a:lstStyle/>
          <a:p>
            <a:pPr lvl="0" algn="just"/>
            <a:r>
              <a:rPr lang="en-US" dirty="0" smtClean="0"/>
              <a:t>To minimize the chance of collision and therefore increase the performance, the CSMA method was developed.</a:t>
            </a:r>
          </a:p>
          <a:p>
            <a:pPr lvl="0" algn="just"/>
            <a:r>
              <a:rPr lang="en-US" dirty="0" smtClean="0"/>
              <a:t>The chance of collision can be reduced if a station senses the medium before trying to use it.</a:t>
            </a:r>
          </a:p>
          <a:p>
            <a:pPr lvl="0" algn="just"/>
            <a:r>
              <a:rPr lang="en-US" dirty="0" smtClean="0"/>
              <a:t>CSMA requires that each station first listen to the medium (or check the state of the medium) before sending.</a:t>
            </a:r>
          </a:p>
          <a:p>
            <a:pPr lvl="0" algn="just"/>
            <a:r>
              <a:rPr lang="en-US" dirty="0" smtClean="0"/>
              <a:t>Principle: “sense before transmit” or “listen before talk”</a:t>
            </a:r>
          </a:p>
          <a:p>
            <a:pPr algn="just"/>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83</a:t>
            </a:fld>
            <a:endParaRPr lang="en-US"/>
          </a:p>
        </p:txBody>
      </p:sp>
      <p:sp>
        <p:nvSpPr>
          <p:cNvPr id="7" name="Date Placeholder 6"/>
          <p:cNvSpPr>
            <a:spLocks noGrp="1"/>
          </p:cNvSpPr>
          <p:nvPr>
            <p:ph type="dt" sz="half" idx="10"/>
          </p:nvPr>
        </p:nvSpPr>
        <p:spPr/>
        <p:txBody>
          <a:bodyPr/>
          <a:lstStyle/>
          <a:p>
            <a:fld id="{9A139949-7E5E-4E98-832D-C1FA63FFC148}" type="datetime1">
              <a:rPr lang="en-US" smtClean="0"/>
              <a:pPr/>
              <a:t>7/15/2018</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CSMA…………</a:t>
            </a:r>
            <a:endParaRPr lang="en-US" b="1" u="sng" dirty="0"/>
          </a:p>
        </p:txBody>
      </p:sp>
      <p:sp>
        <p:nvSpPr>
          <p:cNvPr id="3" name="Content Placeholder 2"/>
          <p:cNvSpPr>
            <a:spLocks noGrp="1"/>
          </p:cNvSpPr>
          <p:nvPr>
            <p:ph idx="1"/>
          </p:nvPr>
        </p:nvSpPr>
        <p:spPr>
          <a:xfrm>
            <a:off x="457200" y="1371600"/>
            <a:ext cx="8229600" cy="4754563"/>
          </a:xfrm>
        </p:spPr>
        <p:txBody>
          <a:bodyPr>
            <a:normAutofit fontScale="92500" lnSpcReduction="10000"/>
          </a:bodyPr>
          <a:lstStyle/>
          <a:p>
            <a:pPr lvl="0" algn="just"/>
            <a:r>
              <a:rPr lang="en-US" dirty="0" smtClean="0"/>
              <a:t>CSMA can reduce the possibility of collision, but it can’t eliminate it.</a:t>
            </a:r>
          </a:p>
          <a:p>
            <a:pPr lvl="0" algn="just"/>
            <a:r>
              <a:rPr lang="en-US" dirty="0" smtClean="0"/>
              <a:t>The possibility of collision still exists because of the propagation delay.</a:t>
            </a:r>
          </a:p>
          <a:p>
            <a:pPr lvl="0" algn="just"/>
            <a:r>
              <a:rPr lang="en-US" dirty="0" smtClean="0"/>
              <a:t>When a station sends a frame, it takes a while for the first bit to reach every station and for every station to sense it.</a:t>
            </a:r>
          </a:p>
          <a:p>
            <a:pPr lvl="0" algn="just"/>
            <a:r>
              <a:rPr lang="en-US" dirty="0" smtClean="0"/>
              <a:t>In other words, a station may sense the medium and find it idle, only because propagation by another station has not yet reached this station.</a:t>
            </a:r>
          </a:p>
          <a:p>
            <a:pPr algn="just"/>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84</a:t>
            </a:fld>
            <a:endParaRPr lang="en-US"/>
          </a:p>
        </p:txBody>
      </p:sp>
      <p:sp>
        <p:nvSpPr>
          <p:cNvPr id="7" name="Date Placeholder 6"/>
          <p:cNvSpPr>
            <a:spLocks noGrp="1"/>
          </p:cNvSpPr>
          <p:nvPr>
            <p:ph type="dt" sz="half" idx="10"/>
          </p:nvPr>
        </p:nvSpPr>
        <p:spPr/>
        <p:txBody>
          <a:bodyPr/>
          <a:lstStyle/>
          <a:p>
            <a:fld id="{631228AA-F29A-4E34-BBEE-46D79E98A76E}" type="datetime1">
              <a:rPr lang="en-US" smtClean="0"/>
              <a:pPr/>
              <a:t>7/15/2018</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3600" b="1" u="sng" dirty="0"/>
              <a:t>Carrier Sense Multiple Access Protocols </a:t>
            </a:r>
          </a:p>
        </p:txBody>
      </p:sp>
      <p:sp>
        <p:nvSpPr>
          <p:cNvPr id="21507" name="Rectangle 3"/>
          <p:cNvSpPr>
            <a:spLocks noGrp="1" noChangeArrowheads="1"/>
          </p:cNvSpPr>
          <p:nvPr>
            <p:ph type="body" idx="1"/>
          </p:nvPr>
        </p:nvSpPr>
        <p:spPr/>
        <p:txBody>
          <a:bodyPr/>
          <a:lstStyle/>
          <a:p>
            <a:pPr algn="just"/>
            <a:r>
              <a:rPr lang="en-US" dirty="0" smtClean="0"/>
              <a:t>Protocols </a:t>
            </a:r>
            <a:r>
              <a:rPr lang="en-US" dirty="0"/>
              <a:t>in which stations </a:t>
            </a:r>
            <a:r>
              <a:rPr lang="en-US" b="1" dirty="0"/>
              <a:t>listen for a carrier</a:t>
            </a:r>
            <a:r>
              <a:rPr lang="en-US" dirty="0"/>
              <a:t> (i.e., a transmission) and act accordingly are called </a:t>
            </a:r>
            <a:r>
              <a:rPr lang="en-US" b="1" dirty="0">
                <a:solidFill>
                  <a:srgbClr val="FF0000"/>
                </a:solidFill>
              </a:rPr>
              <a:t>carrier sense</a:t>
            </a:r>
            <a:r>
              <a:rPr lang="en-US" dirty="0">
                <a:solidFill>
                  <a:srgbClr val="FF0000"/>
                </a:solidFill>
              </a:rPr>
              <a:t> </a:t>
            </a:r>
            <a:r>
              <a:rPr lang="en-US" dirty="0"/>
              <a:t>protocols. </a:t>
            </a:r>
          </a:p>
          <a:p>
            <a:pPr algn="just"/>
            <a:r>
              <a:rPr lang="en-US" dirty="0"/>
              <a:t>Many stations can attempt to transmit at a time – </a:t>
            </a:r>
            <a:r>
              <a:rPr lang="en-US" b="1" dirty="0">
                <a:solidFill>
                  <a:srgbClr val="FF0000"/>
                </a:solidFill>
              </a:rPr>
              <a:t>multiple access</a:t>
            </a:r>
            <a:r>
              <a:rPr lang="en-US" dirty="0"/>
              <a:t>. </a:t>
            </a:r>
          </a:p>
          <a:p>
            <a:pPr algn="just"/>
            <a:endParaRPr lang="en-US" dirty="0"/>
          </a:p>
        </p:txBody>
      </p:sp>
      <p:sp>
        <p:nvSpPr>
          <p:cNvPr id="7" name="Slide Number Placeholder 6"/>
          <p:cNvSpPr>
            <a:spLocks noGrp="1"/>
          </p:cNvSpPr>
          <p:nvPr>
            <p:ph type="sldNum" sz="quarter" idx="12"/>
          </p:nvPr>
        </p:nvSpPr>
        <p:spPr/>
        <p:txBody>
          <a:bodyPr/>
          <a:lstStyle/>
          <a:p>
            <a:fld id="{806C5000-025F-431B-8AF5-9CF013102D8F}" type="slidenum">
              <a:rPr lang="en-US" smtClean="0"/>
              <a:pPr/>
              <a:t>85</a:t>
            </a:fld>
            <a:endParaRPr lang="en-US"/>
          </a:p>
        </p:txBody>
      </p:sp>
      <p:sp>
        <p:nvSpPr>
          <p:cNvPr id="8" name="Date Placeholder 7"/>
          <p:cNvSpPr>
            <a:spLocks noGrp="1"/>
          </p:cNvSpPr>
          <p:nvPr>
            <p:ph type="dt" sz="half" idx="10"/>
          </p:nvPr>
        </p:nvSpPr>
        <p:spPr/>
        <p:txBody>
          <a:bodyPr/>
          <a:lstStyle/>
          <a:p>
            <a:fld id="{5629CEBC-7256-47B5-AD94-70205F801CFD}" type="datetime1">
              <a:rPr lang="en-US" smtClean="0"/>
              <a:pPr/>
              <a:t>7/15/2018</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u="sng" dirty="0" smtClean="0"/>
              <a:t>PERSISTENT STRATEGY</a:t>
            </a:r>
            <a:br>
              <a:rPr lang="en-US" b="1" u="sng" dirty="0" smtClean="0"/>
            </a:br>
            <a:endParaRPr lang="en-US" b="1" u="sng" dirty="0"/>
          </a:p>
        </p:txBody>
      </p:sp>
      <p:sp>
        <p:nvSpPr>
          <p:cNvPr id="3" name="Content Placeholder 2"/>
          <p:cNvSpPr>
            <a:spLocks noGrp="1"/>
          </p:cNvSpPr>
          <p:nvPr>
            <p:ph idx="1"/>
          </p:nvPr>
        </p:nvSpPr>
        <p:spPr/>
        <p:txBody>
          <a:bodyPr/>
          <a:lstStyle/>
          <a:p>
            <a:pPr lvl="0"/>
            <a:r>
              <a:rPr lang="en-US" dirty="0" smtClean="0"/>
              <a:t>It defines the procedures for a station that senses the busy medium</a:t>
            </a:r>
          </a:p>
          <a:p>
            <a:pPr lvl="0"/>
            <a:r>
              <a:rPr lang="en-US" dirty="0" smtClean="0"/>
              <a:t>Two strategies: </a:t>
            </a:r>
          </a:p>
          <a:p>
            <a:pPr lvl="0">
              <a:buNone/>
            </a:pPr>
            <a:r>
              <a:rPr lang="en-US" dirty="0" smtClean="0"/>
              <a:t>1.nonpersistent, </a:t>
            </a:r>
          </a:p>
          <a:p>
            <a:pPr lvl="0">
              <a:buNone/>
            </a:pPr>
            <a:r>
              <a:rPr lang="en-US" dirty="0" smtClean="0"/>
              <a:t>2.persistent </a:t>
            </a:r>
          </a:p>
          <a:p>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86</a:t>
            </a:fld>
            <a:endParaRPr lang="en-US"/>
          </a:p>
        </p:txBody>
      </p:sp>
      <p:sp>
        <p:nvSpPr>
          <p:cNvPr id="7" name="Date Placeholder 6"/>
          <p:cNvSpPr>
            <a:spLocks noGrp="1"/>
          </p:cNvSpPr>
          <p:nvPr>
            <p:ph type="dt" sz="half" idx="10"/>
          </p:nvPr>
        </p:nvSpPr>
        <p:spPr/>
        <p:txBody>
          <a:bodyPr/>
          <a:lstStyle/>
          <a:p>
            <a:fld id="{2862FA50-55C1-4328-BF1E-80EFEAE50681}" type="datetime1">
              <a:rPr lang="en-US" smtClean="0"/>
              <a:pPr/>
              <a:t>7/15/2018</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PERSISTENT STRATEGY</a:t>
            </a:r>
            <a:br>
              <a:rPr lang="en-US" b="1" u="sng" dirty="0" smtClean="0"/>
            </a:br>
            <a:endParaRPr lang="en-US" b="1" u="sng" dirty="0"/>
          </a:p>
        </p:txBody>
      </p:sp>
      <p:pic>
        <p:nvPicPr>
          <p:cNvPr id="40962" name="Picture 2"/>
          <p:cNvPicPr>
            <a:picLocks noGrp="1" noChangeAspect="1" noChangeArrowheads="1"/>
          </p:cNvPicPr>
          <p:nvPr>
            <p:ph idx="1"/>
          </p:nvPr>
        </p:nvPicPr>
        <p:blipFill>
          <a:blip r:embed="rId2" cstate="print"/>
          <a:srcRect/>
          <a:stretch>
            <a:fillRect/>
          </a:stretch>
        </p:blipFill>
        <p:spPr bwMode="auto">
          <a:xfrm>
            <a:off x="990600" y="1524000"/>
            <a:ext cx="7772400" cy="469376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806C5000-025F-431B-8AF5-9CF013102D8F}" type="slidenum">
              <a:rPr lang="en-US" smtClean="0"/>
              <a:pPr/>
              <a:t>87</a:t>
            </a:fld>
            <a:endParaRPr lang="en-US"/>
          </a:p>
        </p:txBody>
      </p:sp>
      <p:sp>
        <p:nvSpPr>
          <p:cNvPr id="7" name="Date Placeholder 6"/>
          <p:cNvSpPr>
            <a:spLocks noGrp="1"/>
          </p:cNvSpPr>
          <p:nvPr>
            <p:ph type="dt" sz="half" idx="10"/>
          </p:nvPr>
        </p:nvSpPr>
        <p:spPr/>
        <p:txBody>
          <a:bodyPr/>
          <a:lstStyle/>
          <a:p>
            <a:fld id="{474D7123-9F3C-4E10-A2DE-AB8715BA7E8C}" type="datetime1">
              <a:rPr lang="en-US" smtClean="0"/>
              <a:pPr/>
              <a:t>7/15/2018</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Non-persistent strategy</a:t>
            </a:r>
            <a:br>
              <a:rPr lang="en-US" b="1" u="sng" dirty="0" smtClean="0"/>
            </a:br>
            <a:endParaRPr lang="en-US" b="1" u="sng" dirty="0"/>
          </a:p>
        </p:txBody>
      </p:sp>
      <p:sp>
        <p:nvSpPr>
          <p:cNvPr id="3" name="Content Placeholder 2"/>
          <p:cNvSpPr>
            <a:spLocks noGrp="1"/>
          </p:cNvSpPr>
          <p:nvPr>
            <p:ph idx="1"/>
          </p:nvPr>
        </p:nvSpPr>
        <p:spPr>
          <a:xfrm>
            <a:off x="457200" y="1295400"/>
            <a:ext cx="8229600" cy="4830763"/>
          </a:xfrm>
        </p:spPr>
        <p:txBody>
          <a:bodyPr>
            <a:normAutofit/>
          </a:bodyPr>
          <a:lstStyle/>
          <a:p>
            <a:pPr lvl="0" algn="just"/>
            <a:r>
              <a:rPr lang="en-US" dirty="0" smtClean="0"/>
              <a:t>A station that has a frame to send senses the line.</a:t>
            </a:r>
          </a:p>
          <a:p>
            <a:pPr lvl="0" algn="just"/>
            <a:r>
              <a:rPr lang="en-US" dirty="0" smtClean="0"/>
              <a:t>If idle, sends immediately.</a:t>
            </a:r>
          </a:p>
          <a:p>
            <a:pPr lvl="0" algn="just"/>
            <a:r>
              <a:rPr lang="en-US" dirty="0" smtClean="0"/>
              <a:t>If not, the station waits for random period of time and then senses the line again.</a:t>
            </a:r>
          </a:p>
          <a:p>
            <a:pPr lvl="0" algn="just"/>
            <a:r>
              <a:rPr lang="en-US" dirty="0" smtClean="0"/>
              <a:t>Reduces chance of collision, two or more stations wait for same amount of time is unlikely. </a:t>
            </a:r>
          </a:p>
          <a:p>
            <a:pPr algn="just"/>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88</a:t>
            </a:fld>
            <a:endParaRPr lang="en-US"/>
          </a:p>
        </p:txBody>
      </p:sp>
      <p:sp>
        <p:nvSpPr>
          <p:cNvPr id="7" name="Date Placeholder 6"/>
          <p:cNvSpPr>
            <a:spLocks noGrp="1"/>
          </p:cNvSpPr>
          <p:nvPr>
            <p:ph type="dt" sz="half" idx="10"/>
          </p:nvPr>
        </p:nvSpPr>
        <p:spPr/>
        <p:txBody>
          <a:bodyPr/>
          <a:lstStyle/>
          <a:p>
            <a:fld id="{D9FDD75A-A4A7-4150-BECB-850D3C6F0EEC}" type="datetime1">
              <a:rPr lang="en-US" smtClean="0"/>
              <a:pPr/>
              <a:t>7/15/2018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
            </a:r>
            <a:br>
              <a:rPr lang="en-US" b="1" u="sng" dirty="0" smtClean="0"/>
            </a:br>
            <a:r>
              <a:rPr lang="en-US" b="1" u="sng" dirty="0" smtClean="0"/>
              <a:t>Persistent strategy</a:t>
            </a:r>
            <a:br>
              <a:rPr lang="en-US" b="1" u="sng" dirty="0" smtClean="0"/>
            </a:br>
            <a:endParaRPr lang="en-US" b="1" u="sng" dirty="0"/>
          </a:p>
        </p:txBody>
      </p:sp>
      <p:sp>
        <p:nvSpPr>
          <p:cNvPr id="3" name="Content Placeholder 2"/>
          <p:cNvSpPr>
            <a:spLocks noGrp="1"/>
          </p:cNvSpPr>
          <p:nvPr>
            <p:ph idx="1"/>
          </p:nvPr>
        </p:nvSpPr>
        <p:spPr/>
        <p:txBody>
          <a:bodyPr/>
          <a:lstStyle/>
          <a:p>
            <a:pPr lvl="0"/>
            <a:r>
              <a:rPr lang="en-US" dirty="0" smtClean="0"/>
              <a:t>A station senses the line.</a:t>
            </a:r>
          </a:p>
          <a:p>
            <a:pPr lvl="0"/>
            <a:r>
              <a:rPr lang="en-US" dirty="0" smtClean="0"/>
              <a:t>If idle, sends the frame.</a:t>
            </a:r>
          </a:p>
          <a:p>
            <a:pPr lvl="0"/>
            <a:r>
              <a:rPr lang="en-US" dirty="0" smtClean="0"/>
              <a:t>This method has two variations: </a:t>
            </a:r>
          </a:p>
          <a:p>
            <a:pPr lvl="0">
              <a:buNone/>
            </a:pPr>
            <a:r>
              <a:rPr lang="en-US" dirty="0" smtClean="0"/>
              <a:t>	1.1-persistent,</a:t>
            </a:r>
          </a:p>
          <a:p>
            <a:pPr lvl="0">
              <a:buNone/>
            </a:pPr>
            <a:r>
              <a:rPr lang="en-US" dirty="0" smtClean="0"/>
              <a:t>	2. p-persistent</a:t>
            </a:r>
          </a:p>
          <a:p>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89</a:t>
            </a:fld>
            <a:endParaRPr lang="en-US"/>
          </a:p>
        </p:txBody>
      </p:sp>
      <p:sp>
        <p:nvSpPr>
          <p:cNvPr id="7" name="Date Placeholder 6"/>
          <p:cNvSpPr>
            <a:spLocks noGrp="1"/>
          </p:cNvSpPr>
          <p:nvPr>
            <p:ph type="dt" sz="half" idx="10"/>
          </p:nvPr>
        </p:nvSpPr>
        <p:spPr/>
        <p:txBody>
          <a:bodyPr/>
          <a:lstStyle/>
          <a:p>
            <a:fld id="{BCEBF191-A768-4265-A896-B3E578019339}" type="datetime1">
              <a:rPr lang="en-US" smtClean="0"/>
              <a:pPr/>
              <a:t>7/15/2018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23164" y="476251"/>
            <a:ext cx="8570000" cy="5619750"/>
          </a:xfrm>
        </p:spPr>
        <p:txBody>
          <a:bodyPr/>
          <a:lstStyle/>
          <a:p>
            <a:pPr marL="342866" indent="-342866" algn="just">
              <a:buClr>
                <a:schemeClr val="tx1"/>
              </a:buClr>
              <a:defRPr/>
            </a:pPr>
            <a:r>
              <a:rPr lang="en-US" b="1" dirty="0" smtClean="0"/>
              <a:t>Burst error is most likely to happen in serial transmission</a:t>
            </a:r>
            <a:r>
              <a:rPr lang="en-US" dirty="0" smtClean="0"/>
              <a:t> since the duration of noise is normally longer than the duration of a bit.</a:t>
            </a:r>
          </a:p>
          <a:p>
            <a:pPr marL="342866" indent="-342866" algn="just">
              <a:buClr>
                <a:schemeClr val="tx1"/>
              </a:buClr>
              <a:defRPr/>
            </a:pPr>
            <a:r>
              <a:rPr lang="en-US" dirty="0" smtClean="0"/>
              <a:t>The number of bits affected depends on the data rate and duration of noise.</a:t>
            </a:r>
          </a:p>
          <a:p>
            <a:pPr marL="342866" indent="-342866" algn="just">
              <a:buClr>
                <a:schemeClr val="tx1"/>
              </a:buClr>
              <a:defRPr/>
            </a:pPr>
            <a:r>
              <a:rPr lang="en-US" b="1" i="1" dirty="0" smtClean="0">
                <a:effectLst>
                  <a:outerShdw blurRad="38100" dist="38100" dir="2700000" algn="tl">
                    <a:srgbClr val="C0C0C0"/>
                  </a:outerShdw>
                </a:effectLst>
              </a:rPr>
              <a:t>Example:</a:t>
            </a:r>
          </a:p>
          <a:p>
            <a:pPr marL="342866" indent="-342866" algn="just">
              <a:buClr>
                <a:schemeClr val="tx1"/>
              </a:buClr>
              <a:defRPr/>
            </a:pPr>
            <a:r>
              <a:rPr lang="en-US" sz="2800" dirty="0"/>
              <a:t>If data is sent at rate = 1Kbps then a noise of 1/100 sec can affect 10 bits.(1/100*1000)</a:t>
            </a:r>
          </a:p>
          <a:p>
            <a:pPr marL="342866" indent="-342866" algn="just">
              <a:buClr>
                <a:schemeClr val="tx1"/>
              </a:buClr>
              <a:defRPr/>
            </a:pPr>
            <a:endParaRPr lang="en-US" sz="2800" dirty="0"/>
          </a:p>
          <a:p>
            <a:pPr marL="342866" indent="-342866" algn="just">
              <a:buClr>
                <a:schemeClr val="tx1"/>
              </a:buClr>
              <a:defRPr/>
            </a:pPr>
            <a:r>
              <a:rPr lang="en-US" sz="2800" dirty="0"/>
              <a:t>If same data is sent at rate = 1Mbps then a noise of 1/100 sec can affect 10,000 bits.(1/100*10</a:t>
            </a:r>
            <a:r>
              <a:rPr lang="en-US" sz="2800" baseline="30000" dirty="0"/>
              <a:t>6</a:t>
            </a:r>
            <a:r>
              <a:rPr lang="en-US" sz="2800" dirty="0"/>
              <a:t>)</a:t>
            </a:r>
          </a:p>
          <a:p>
            <a:pPr marL="342866" indent="-342866" algn="just">
              <a:buClr>
                <a:schemeClr val="tx1"/>
              </a:buClr>
              <a:defRPr/>
            </a:pPr>
            <a:endParaRPr lang="en-US" sz="2800" dirty="0"/>
          </a:p>
          <a:p>
            <a:pPr marL="342866" indent="-342866" algn="just">
              <a:buClr>
                <a:schemeClr val="tx1"/>
              </a:buClr>
              <a:defRPr/>
            </a:pPr>
            <a:endParaRPr lang="en-US" dirty="0" smtClean="0"/>
          </a:p>
        </p:txBody>
      </p:sp>
      <p:sp>
        <p:nvSpPr>
          <p:cNvPr id="3" name="Date Placeholder 2"/>
          <p:cNvSpPr>
            <a:spLocks noGrp="1"/>
          </p:cNvSpPr>
          <p:nvPr>
            <p:ph type="dt" sz="half" idx="10"/>
          </p:nvPr>
        </p:nvSpPr>
        <p:spPr/>
        <p:txBody>
          <a:bodyPr/>
          <a:lstStyle/>
          <a:p>
            <a:fld id="{21C34195-7969-414F-AF1B-67B4C5907F47}" type="datetime1">
              <a:rPr lang="en-US" smtClean="0"/>
              <a:pPr/>
              <a:t>7/15/2018</a:t>
            </a:fld>
            <a:endParaRPr lang="en-US"/>
          </a:p>
        </p:txBody>
      </p:sp>
      <p:sp>
        <p:nvSpPr>
          <p:cNvPr id="4" name="Slide Number Placeholder 3"/>
          <p:cNvSpPr>
            <a:spLocks noGrp="1"/>
          </p:cNvSpPr>
          <p:nvPr>
            <p:ph type="sldNum" sz="quarter" idx="12"/>
          </p:nvPr>
        </p:nvSpPr>
        <p:spPr/>
        <p:txBody>
          <a:bodyPr/>
          <a:lstStyle/>
          <a:p>
            <a:fld id="{06DABA5E-536C-4C94-BF2B-5112B7A905D4}"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228600"/>
            <a:ext cx="9144000" cy="896938"/>
          </a:xfrm>
        </p:spPr>
        <p:txBody>
          <a:bodyPr>
            <a:normAutofit/>
          </a:bodyPr>
          <a:lstStyle/>
          <a:p>
            <a:r>
              <a:rPr lang="en-US" sz="4000" b="1" u="sng" dirty="0"/>
              <a:t>CSMA types</a:t>
            </a:r>
            <a:r>
              <a:rPr lang="en-US" sz="4000" b="1" u="sng" dirty="0" smtClean="0"/>
              <a:t>: </a:t>
            </a:r>
            <a:r>
              <a:rPr lang="en-US" sz="4000" b="1" u="sng" dirty="0" err="1" smtClean="0"/>
              <a:t>nonpersistent</a:t>
            </a:r>
            <a:endParaRPr lang="en-US" sz="4000" b="1" u="sng" dirty="0"/>
          </a:p>
        </p:txBody>
      </p:sp>
      <p:sp>
        <p:nvSpPr>
          <p:cNvPr id="23555" name="Rectangle 3"/>
          <p:cNvSpPr>
            <a:spLocks noGrp="1" noChangeArrowheads="1"/>
          </p:cNvSpPr>
          <p:nvPr>
            <p:ph type="body" idx="1"/>
          </p:nvPr>
        </p:nvSpPr>
        <p:spPr>
          <a:xfrm>
            <a:off x="304799" y="1295399"/>
            <a:ext cx="8610601" cy="4800601"/>
          </a:xfrm>
        </p:spPr>
        <p:txBody>
          <a:bodyPr>
            <a:normAutofit lnSpcReduction="10000"/>
          </a:bodyPr>
          <a:lstStyle/>
          <a:p>
            <a:pPr algn="just">
              <a:buNone/>
            </a:pPr>
            <a:r>
              <a:rPr lang="en-US" b="1" u="sng" dirty="0" err="1" smtClean="0">
                <a:solidFill>
                  <a:srgbClr val="FF0000"/>
                </a:solidFill>
              </a:rPr>
              <a:t>Nonpersistent</a:t>
            </a:r>
            <a:r>
              <a:rPr lang="en-US" dirty="0">
                <a:solidFill>
                  <a:srgbClr val="FF0000"/>
                </a:solidFill>
              </a:rPr>
              <a:t>:</a:t>
            </a:r>
            <a:r>
              <a:rPr lang="en-US" dirty="0"/>
              <a:t> </a:t>
            </a:r>
            <a:endParaRPr lang="en-US" dirty="0" smtClean="0"/>
          </a:p>
          <a:p>
            <a:pPr algn="just"/>
            <a:r>
              <a:rPr lang="en-US" dirty="0" smtClean="0"/>
              <a:t>Before </a:t>
            </a:r>
            <a:r>
              <a:rPr lang="en-US" dirty="0"/>
              <a:t>sending, a station senses the channel. If no one else is sending, the station begins doing so itself. </a:t>
            </a:r>
            <a:endParaRPr lang="en-US" dirty="0" smtClean="0"/>
          </a:p>
          <a:p>
            <a:pPr algn="just"/>
            <a:r>
              <a:rPr lang="en-US" dirty="0" smtClean="0"/>
              <a:t>However</a:t>
            </a:r>
            <a:r>
              <a:rPr lang="en-US" dirty="0"/>
              <a:t>, if the channel is already in use, the station waits a </a:t>
            </a:r>
            <a:r>
              <a:rPr lang="en-US" b="1" dirty="0"/>
              <a:t>random period of time</a:t>
            </a:r>
            <a:r>
              <a:rPr lang="en-US" dirty="0"/>
              <a:t> and then repeats the algorithm. </a:t>
            </a:r>
            <a:endParaRPr lang="en-US" dirty="0" smtClean="0"/>
          </a:p>
          <a:p>
            <a:pPr algn="just"/>
            <a:r>
              <a:rPr lang="en-US" dirty="0" smtClean="0"/>
              <a:t>Consequently</a:t>
            </a:r>
            <a:r>
              <a:rPr lang="en-US" dirty="0"/>
              <a:t>, this algorithm leads to better channel utilization but longer delays than </a:t>
            </a:r>
            <a:r>
              <a:rPr lang="en-US" b="1" dirty="0"/>
              <a:t>1-persistent</a:t>
            </a:r>
            <a:r>
              <a:rPr lang="en-US" dirty="0"/>
              <a:t> CSMA. </a:t>
            </a:r>
          </a:p>
        </p:txBody>
      </p:sp>
      <p:sp>
        <p:nvSpPr>
          <p:cNvPr id="7" name="Slide Number Placeholder 6"/>
          <p:cNvSpPr>
            <a:spLocks noGrp="1"/>
          </p:cNvSpPr>
          <p:nvPr>
            <p:ph type="sldNum" sz="quarter" idx="12"/>
          </p:nvPr>
        </p:nvSpPr>
        <p:spPr/>
        <p:txBody>
          <a:bodyPr/>
          <a:lstStyle/>
          <a:p>
            <a:fld id="{806C5000-025F-431B-8AF5-9CF013102D8F}" type="slidenum">
              <a:rPr lang="en-US" smtClean="0"/>
              <a:pPr/>
              <a:t>90</a:t>
            </a:fld>
            <a:endParaRPr lang="en-US"/>
          </a:p>
        </p:txBody>
      </p:sp>
      <p:sp>
        <p:nvSpPr>
          <p:cNvPr id="8" name="Date Placeholder 7"/>
          <p:cNvSpPr>
            <a:spLocks noGrp="1"/>
          </p:cNvSpPr>
          <p:nvPr>
            <p:ph type="dt" sz="half" idx="10"/>
          </p:nvPr>
        </p:nvSpPr>
        <p:spPr/>
        <p:txBody>
          <a:bodyPr/>
          <a:lstStyle/>
          <a:p>
            <a:fld id="{F22E7F31-6138-456B-B95B-76FE98A62847}" type="datetime1">
              <a:rPr lang="en-US" smtClean="0"/>
              <a:pPr/>
              <a:t>7/15/2018</a:t>
            </a:fld>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1196975"/>
          </a:xfrm>
        </p:spPr>
        <p:txBody>
          <a:bodyPr>
            <a:normAutofit/>
          </a:bodyPr>
          <a:lstStyle/>
          <a:p>
            <a:r>
              <a:rPr lang="en-US" sz="4000" b="1" u="sng" dirty="0"/>
              <a:t>CSMA </a:t>
            </a:r>
            <a:r>
              <a:rPr lang="en-US" sz="4000" b="1" u="sng" dirty="0" smtClean="0"/>
              <a:t>types:1-persistent</a:t>
            </a:r>
            <a:endParaRPr lang="en-US" sz="4000" b="1" u="sng" dirty="0"/>
          </a:p>
        </p:txBody>
      </p:sp>
      <p:sp>
        <p:nvSpPr>
          <p:cNvPr id="22531" name="Rectangle 3"/>
          <p:cNvSpPr>
            <a:spLocks noGrp="1" noChangeArrowheads="1"/>
          </p:cNvSpPr>
          <p:nvPr>
            <p:ph type="body" idx="1"/>
          </p:nvPr>
        </p:nvSpPr>
        <p:spPr>
          <a:xfrm>
            <a:off x="380999" y="1143000"/>
            <a:ext cx="8610601" cy="5410200"/>
          </a:xfrm>
        </p:spPr>
        <p:txBody>
          <a:bodyPr>
            <a:normAutofit lnSpcReduction="10000"/>
          </a:bodyPr>
          <a:lstStyle/>
          <a:p>
            <a:pPr algn="just"/>
            <a:r>
              <a:rPr lang="en-US" b="1" u="sng" dirty="0">
                <a:solidFill>
                  <a:srgbClr val="FF0000"/>
                </a:solidFill>
              </a:rPr>
              <a:t>1-persistent</a:t>
            </a:r>
            <a:r>
              <a:rPr lang="en-US" dirty="0"/>
              <a:t>: When a station has data to send, it first </a:t>
            </a:r>
            <a:r>
              <a:rPr lang="en-US" b="1" dirty="0"/>
              <a:t>listens to the channel</a:t>
            </a:r>
            <a:r>
              <a:rPr lang="en-US" dirty="0"/>
              <a:t> to see if anyone else is transmitting at that moment</a:t>
            </a:r>
            <a:r>
              <a:rPr lang="en-US" dirty="0" smtClean="0"/>
              <a:t>.</a:t>
            </a:r>
          </a:p>
          <a:p>
            <a:pPr algn="just"/>
            <a:r>
              <a:rPr lang="en-US" dirty="0" smtClean="0"/>
              <a:t> </a:t>
            </a:r>
            <a:r>
              <a:rPr lang="en-US" dirty="0"/>
              <a:t>If the channel is busy, the station waits until it becomes idle. When the station detects an idle channel, it transmits a frame</a:t>
            </a:r>
            <a:r>
              <a:rPr lang="en-US" dirty="0" smtClean="0"/>
              <a:t>.</a:t>
            </a:r>
          </a:p>
          <a:p>
            <a:pPr algn="just"/>
            <a:r>
              <a:rPr lang="en-US" dirty="0" smtClean="0"/>
              <a:t> </a:t>
            </a:r>
            <a:r>
              <a:rPr lang="en-US" dirty="0"/>
              <a:t>If a collision occurs, the station waits a </a:t>
            </a:r>
            <a:r>
              <a:rPr lang="en-US" b="1" dirty="0"/>
              <a:t>random amount of time</a:t>
            </a:r>
            <a:r>
              <a:rPr lang="en-US" dirty="0"/>
              <a:t> and starts all over again. </a:t>
            </a:r>
            <a:endParaRPr lang="en-US" dirty="0" smtClean="0"/>
          </a:p>
          <a:p>
            <a:pPr algn="just"/>
            <a:r>
              <a:rPr lang="en-US" dirty="0" smtClean="0"/>
              <a:t>The </a:t>
            </a:r>
            <a:r>
              <a:rPr lang="en-US" dirty="0"/>
              <a:t>protocol is called 1-persistent because the station </a:t>
            </a:r>
            <a:r>
              <a:rPr lang="en-US" b="1" dirty="0"/>
              <a:t>transmits with a probability of 1 when</a:t>
            </a:r>
            <a:r>
              <a:rPr lang="en-US" dirty="0"/>
              <a:t> it finds the channel idle. </a:t>
            </a:r>
          </a:p>
        </p:txBody>
      </p:sp>
      <p:sp>
        <p:nvSpPr>
          <p:cNvPr id="7" name="Slide Number Placeholder 6"/>
          <p:cNvSpPr>
            <a:spLocks noGrp="1"/>
          </p:cNvSpPr>
          <p:nvPr>
            <p:ph type="sldNum" sz="quarter" idx="12"/>
          </p:nvPr>
        </p:nvSpPr>
        <p:spPr/>
        <p:txBody>
          <a:bodyPr/>
          <a:lstStyle/>
          <a:p>
            <a:fld id="{806C5000-025F-431B-8AF5-9CF013102D8F}" type="slidenum">
              <a:rPr lang="en-US" smtClean="0"/>
              <a:pPr/>
              <a:t>91</a:t>
            </a:fld>
            <a:endParaRPr lang="en-US"/>
          </a:p>
        </p:txBody>
      </p:sp>
      <p:sp>
        <p:nvSpPr>
          <p:cNvPr id="8" name="Date Placeholder 7"/>
          <p:cNvSpPr>
            <a:spLocks noGrp="1"/>
          </p:cNvSpPr>
          <p:nvPr>
            <p:ph type="dt" sz="half" idx="10"/>
          </p:nvPr>
        </p:nvSpPr>
        <p:spPr/>
        <p:txBody>
          <a:bodyPr/>
          <a:lstStyle/>
          <a:p>
            <a:fld id="{575E7B6A-9A1A-421F-8A99-24F8CA521518}" type="datetime1">
              <a:rPr lang="en-US" smtClean="0"/>
              <a:pPr/>
              <a:t>7/15/2018</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0"/>
            <a:ext cx="9142413" cy="1196975"/>
          </a:xfrm>
        </p:spPr>
        <p:txBody>
          <a:bodyPr>
            <a:normAutofit/>
          </a:bodyPr>
          <a:lstStyle/>
          <a:p>
            <a:r>
              <a:rPr lang="en-US" sz="4000" b="1" u="sng" dirty="0"/>
              <a:t>CSMA </a:t>
            </a:r>
            <a:r>
              <a:rPr lang="en-US" sz="4000" b="1" u="sng" dirty="0" err="1" smtClean="0"/>
              <a:t>types:p</a:t>
            </a:r>
            <a:r>
              <a:rPr lang="en-US" sz="4000" b="1" u="sng" dirty="0" smtClean="0"/>
              <a:t>-persistent</a:t>
            </a:r>
            <a:endParaRPr lang="en-US" sz="4000" b="1" u="sng" dirty="0"/>
          </a:p>
        </p:txBody>
      </p:sp>
      <p:sp>
        <p:nvSpPr>
          <p:cNvPr id="24579" name="Rectangle 3"/>
          <p:cNvSpPr>
            <a:spLocks noGrp="1" noChangeArrowheads="1"/>
          </p:cNvSpPr>
          <p:nvPr>
            <p:ph type="body" idx="1"/>
          </p:nvPr>
        </p:nvSpPr>
        <p:spPr>
          <a:xfrm>
            <a:off x="228601" y="1196975"/>
            <a:ext cx="8686799" cy="5432425"/>
          </a:xfrm>
        </p:spPr>
        <p:txBody>
          <a:bodyPr>
            <a:normAutofit lnSpcReduction="10000"/>
          </a:bodyPr>
          <a:lstStyle/>
          <a:p>
            <a:pPr algn="just">
              <a:lnSpc>
                <a:spcPct val="90000"/>
              </a:lnSpc>
            </a:pPr>
            <a:r>
              <a:rPr lang="en-US" sz="2800" b="1" u="sng" dirty="0">
                <a:solidFill>
                  <a:srgbClr val="FF0000"/>
                </a:solidFill>
              </a:rPr>
              <a:t>p-persistent</a:t>
            </a:r>
            <a:r>
              <a:rPr lang="en-US" sz="2800" dirty="0"/>
              <a:t>: It applies to slotted channels. When a station is to send, it senses the channel. If it is idle, it </a:t>
            </a:r>
            <a:r>
              <a:rPr lang="en-US" sz="2800" b="1" dirty="0"/>
              <a:t>transmits with a probability p</a:t>
            </a:r>
            <a:r>
              <a:rPr lang="en-US" sz="2800" dirty="0"/>
              <a:t>. </a:t>
            </a:r>
            <a:endParaRPr lang="en-US" sz="2800" dirty="0" smtClean="0"/>
          </a:p>
          <a:p>
            <a:pPr algn="just">
              <a:lnSpc>
                <a:spcPct val="90000"/>
              </a:lnSpc>
            </a:pPr>
            <a:r>
              <a:rPr lang="en-US" sz="2800" dirty="0" smtClean="0"/>
              <a:t>With </a:t>
            </a:r>
            <a:r>
              <a:rPr lang="en-US" sz="2800" dirty="0"/>
              <a:t>a probability</a:t>
            </a:r>
            <a:br>
              <a:rPr lang="en-US" sz="2800" dirty="0"/>
            </a:br>
            <a:r>
              <a:rPr lang="en-US" sz="2800" b="1" dirty="0">
                <a:solidFill>
                  <a:srgbClr val="FF0000"/>
                </a:solidFill>
              </a:rPr>
              <a:t>q = 1 - p</a:t>
            </a:r>
            <a:r>
              <a:rPr lang="en-US" sz="2800" dirty="0"/>
              <a:t>, it defers until the next slot. If that slot is also idle, it either transmits or defers again, with probabilities </a:t>
            </a:r>
            <a:r>
              <a:rPr lang="en-US" sz="2800" b="1" dirty="0">
                <a:solidFill>
                  <a:srgbClr val="FF0000"/>
                </a:solidFill>
              </a:rPr>
              <a:t>p</a:t>
            </a:r>
            <a:r>
              <a:rPr lang="en-US" sz="2800" dirty="0"/>
              <a:t> and </a:t>
            </a:r>
            <a:r>
              <a:rPr lang="en-US" sz="2800" b="1" dirty="0">
                <a:solidFill>
                  <a:srgbClr val="FF0000"/>
                </a:solidFill>
              </a:rPr>
              <a:t>q</a:t>
            </a:r>
            <a:r>
              <a:rPr lang="en-US" sz="2800" dirty="0"/>
              <a:t>. </a:t>
            </a:r>
            <a:endParaRPr lang="en-US" sz="2800" dirty="0" smtClean="0"/>
          </a:p>
          <a:p>
            <a:pPr algn="just">
              <a:lnSpc>
                <a:spcPct val="90000"/>
              </a:lnSpc>
            </a:pPr>
            <a:r>
              <a:rPr lang="en-US" sz="2800" dirty="0" smtClean="0"/>
              <a:t>This </a:t>
            </a:r>
            <a:r>
              <a:rPr lang="en-US" sz="2800" dirty="0"/>
              <a:t>process is repeated until either the frame has been transmitted or another station has begun transmitting.</a:t>
            </a:r>
          </a:p>
          <a:p>
            <a:pPr algn="just">
              <a:lnSpc>
                <a:spcPct val="90000"/>
              </a:lnSpc>
            </a:pPr>
            <a:r>
              <a:rPr lang="en-US" sz="2800" dirty="0"/>
              <a:t>In the latter case, the unlucky station acts as if there had been a collision (i.e., it </a:t>
            </a:r>
            <a:r>
              <a:rPr lang="en-US" sz="2800" b="1" dirty="0"/>
              <a:t>waits a random time</a:t>
            </a:r>
            <a:r>
              <a:rPr lang="en-US" sz="2800" dirty="0"/>
              <a:t> and starts again).</a:t>
            </a:r>
          </a:p>
          <a:p>
            <a:pPr algn="just">
              <a:lnSpc>
                <a:spcPct val="90000"/>
              </a:lnSpc>
            </a:pPr>
            <a:r>
              <a:rPr lang="en-US" sz="2800" dirty="0"/>
              <a:t>If the station initially senses the channel busy, it waits until the next slot and applies the above algorithm.</a:t>
            </a:r>
          </a:p>
        </p:txBody>
      </p:sp>
      <p:sp>
        <p:nvSpPr>
          <p:cNvPr id="7" name="Slide Number Placeholder 6"/>
          <p:cNvSpPr>
            <a:spLocks noGrp="1"/>
          </p:cNvSpPr>
          <p:nvPr>
            <p:ph type="sldNum" sz="quarter" idx="12"/>
          </p:nvPr>
        </p:nvSpPr>
        <p:spPr/>
        <p:txBody>
          <a:bodyPr/>
          <a:lstStyle/>
          <a:p>
            <a:fld id="{806C5000-025F-431B-8AF5-9CF013102D8F}" type="slidenum">
              <a:rPr lang="en-US" smtClean="0"/>
              <a:pPr/>
              <a:t>92</a:t>
            </a:fld>
            <a:endParaRPr lang="en-US"/>
          </a:p>
        </p:txBody>
      </p:sp>
      <p:sp>
        <p:nvSpPr>
          <p:cNvPr id="8" name="Date Placeholder 7"/>
          <p:cNvSpPr>
            <a:spLocks noGrp="1"/>
          </p:cNvSpPr>
          <p:nvPr>
            <p:ph type="dt" sz="half" idx="10"/>
          </p:nvPr>
        </p:nvSpPr>
        <p:spPr/>
        <p:txBody>
          <a:bodyPr/>
          <a:lstStyle/>
          <a:p>
            <a:fld id="{375A90ED-CCC5-46C5-A4BB-BB294A17FCD0}" type="datetime1">
              <a:rPr lang="en-US" smtClean="0"/>
              <a:pPr/>
              <a:t>7/15/2018</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u="sng" dirty="0" smtClean="0"/>
              <a:t>What is CSMA/CD?</a:t>
            </a:r>
            <a:endParaRPr lang="en-US" u="sng" dirty="0"/>
          </a:p>
        </p:txBody>
      </p:sp>
      <p:sp>
        <p:nvSpPr>
          <p:cNvPr id="3" name="Content Placeholder 2"/>
          <p:cNvSpPr>
            <a:spLocks noGrp="1"/>
          </p:cNvSpPr>
          <p:nvPr>
            <p:ph idx="1"/>
          </p:nvPr>
        </p:nvSpPr>
        <p:spPr>
          <a:xfrm>
            <a:off x="457200" y="1371600"/>
            <a:ext cx="8229600" cy="4876800"/>
          </a:xfrm>
        </p:spPr>
        <p:txBody>
          <a:bodyPr>
            <a:normAutofit fontScale="85000" lnSpcReduction="20000"/>
          </a:bodyPr>
          <a:lstStyle/>
          <a:p>
            <a:pPr algn="just">
              <a:buFont typeface="Wingdings" pitchFamily="2" charset="2"/>
              <a:buChar char="q"/>
            </a:pPr>
            <a:r>
              <a:rPr lang="en-US" dirty="0" smtClean="0"/>
              <a:t>CSMA/CD is a media access control mechanism used in Ethernet to recover from frame collision.</a:t>
            </a:r>
          </a:p>
          <a:p>
            <a:pPr algn="just">
              <a:buFont typeface="Wingdings" pitchFamily="2" charset="2"/>
              <a:buChar char="q"/>
            </a:pPr>
            <a:r>
              <a:rPr lang="en-US" dirty="0" smtClean="0"/>
              <a:t> The following steps are </a:t>
            </a:r>
            <a:r>
              <a:rPr lang="tr-TR" dirty="0" smtClean="0"/>
              <a:t>used</a:t>
            </a:r>
            <a:r>
              <a:rPr lang="en-US" dirty="0" smtClean="0"/>
              <a:t> to recover from a collision. </a:t>
            </a:r>
          </a:p>
          <a:p>
            <a:pPr algn="just">
              <a:buNone/>
            </a:pPr>
            <a:r>
              <a:rPr lang="en-US" b="1" i="1" dirty="0" smtClean="0"/>
              <a:t>Step 1</a:t>
            </a:r>
            <a:r>
              <a:rPr lang="en-US" b="1" dirty="0" smtClean="0"/>
              <a:t>:</a:t>
            </a:r>
            <a:r>
              <a:rPr lang="en-US" dirty="0" smtClean="0"/>
              <a:t> Before an Ethernet device sends a frame on the Ethernet cable, it listens to find if another device is already transmitting a frame (Carrier Sense). </a:t>
            </a:r>
          </a:p>
          <a:p>
            <a:pPr algn="just">
              <a:buNone/>
            </a:pPr>
            <a:r>
              <a:rPr lang="en-US" b="1" i="1" dirty="0" smtClean="0"/>
              <a:t>Step 2</a:t>
            </a:r>
            <a:r>
              <a:rPr lang="en-US" b="1" dirty="0" smtClean="0"/>
              <a:t>:</a:t>
            </a:r>
            <a:r>
              <a:rPr lang="en-US" dirty="0" smtClean="0"/>
              <a:t> Once the device finds that other devices are not transmitting any frame, it starts transmitting the frame. If two devices detect that the Ethernet cable is free at the same time, then both will start transmitting the frames (Multiple Access). This will result in collision. </a:t>
            </a:r>
            <a:br>
              <a:rPr lang="en-US" dirty="0" smtClean="0"/>
            </a:br>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93</a:t>
            </a:fld>
            <a:endParaRPr lang="en-US"/>
          </a:p>
        </p:txBody>
      </p:sp>
      <p:sp>
        <p:nvSpPr>
          <p:cNvPr id="7" name="Date Placeholder 6"/>
          <p:cNvSpPr>
            <a:spLocks noGrp="1"/>
          </p:cNvSpPr>
          <p:nvPr>
            <p:ph type="dt" sz="half" idx="10"/>
          </p:nvPr>
        </p:nvSpPr>
        <p:spPr/>
        <p:txBody>
          <a:bodyPr/>
          <a:lstStyle/>
          <a:p>
            <a:fld id="{E179598E-E8B6-4955-B648-2A7895A964DC}" type="datetime1">
              <a:rPr lang="en-US" smtClean="0"/>
              <a:pPr/>
              <a:t>7/15/2018</a:t>
            </a:fld>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CSMA/CD……….</a:t>
            </a:r>
            <a:endParaRPr lang="en-US" u="sng" dirty="0"/>
          </a:p>
        </p:txBody>
      </p:sp>
      <p:sp>
        <p:nvSpPr>
          <p:cNvPr id="3" name="Content Placeholder 2"/>
          <p:cNvSpPr>
            <a:spLocks noGrp="1"/>
          </p:cNvSpPr>
          <p:nvPr>
            <p:ph idx="1"/>
          </p:nvPr>
        </p:nvSpPr>
        <p:spPr>
          <a:xfrm>
            <a:off x="457200" y="1295400"/>
            <a:ext cx="8458200" cy="5029200"/>
          </a:xfrm>
        </p:spPr>
        <p:txBody>
          <a:bodyPr>
            <a:normAutofit/>
          </a:bodyPr>
          <a:lstStyle/>
          <a:p>
            <a:pPr algn="just"/>
            <a:r>
              <a:rPr lang="en-US" b="1" i="1" dirty="0" smtClean="0"/>
              <a:t>Step 3</a:t>
            </a:r>
            <a:r>
              <a:rPr lang="en-US" b="1" dirty="0" smtClean="0"/>
              <a:t>:</a:t>
            </a:r>
            <a:r>
              <a:rPr lang="en-US" dirty="0" smtClean="0"/>
              <a:t> The Ethernet devices while transmitting the frames, also listen for the collision. (Collision Detect). </a:t>
            </a:r>
            <a:br>
              <a:rPr lang="en-US" dirty="0" smtClean="0"/>
            </a:br>
            <a:r>
              <a:rPr lang="en-US" b="1" i="1" dirty="0" smtClean="0"/>
              <a:t>Step 4</a:t>
            </a:r>
            <a:r>
              <a:rPr lang="en-US" b="1" dirty="0" smtClean="0"/>
              <a:t>:</a:t>
            </a:r>
            <a:r>
              <a:rPr lang="en-US" dirty="0" smtClean="0"/>
              <a:t> If they detect a collision, both the devices stop sending the frame (back off). </a:t>
            </a:r>
            <a:br>
              <a:rPr lang="en-US" dirty="0" smtClean="0"/>
            </a:br>
            <a:r>
              <a:rPr lang="en-US" b="1" i="1" dirty="0" smtClean="0"/>
              <a:t>Step 5</a:t>
            </a:r>
            <a:r>
              <a:rPr lang="en-US" b="1" dirty="0" smtClean="0"/>
              <a:t>:</a:t>
            </a:r>
            <a:r>
              <a:rPr lang="en-US" dirty="0" smtClean="0"/>
              <a:t> They retry the transmission after a logarithmic time-out period. This process is repeated till the frame is transmitted successfully, for a maximum of 16 times. The frame is discarded after the 16th retry. </a:t>
            </a:r>
          </a:p>
          <a:p>
            <a:pPr algn="just"/>
            <a:endParaRPr lang="en-US" dirty="0"/>
          </a:p>
        </p:txBody>
      </p:sp>
      <p:sp>
        <p:nvSpPr>
          <p:cNvPr id="6" name="Slide Number Placeholder 5"/>
          <p:cNvSpPr>
            <a:spLocks noGrp="1"/>
          </p:cNvSpPr>
          <p:nvPr>
            <p:ph type="sldNum" sz="quarter" idx="12"/>
          </p:nvPr>
        </p:nvSpPr>
        <p:spPr/>
        <p:txBody>
          <a:bodyPr/>
          <a:lstStyle/>
          <a:p>
            <a:fld id="{806C5000-025F-431B-8AF5-9CF013102D8F}" type="slidenum">
              <a:rPr lang="en-US" smtClean="0"/>
              <a:pPr/>
              <a:t>94</a:t>
            </a:fld>
            <a:endParaRPr lang="en-US"/>
          </a:p>
        </p:txBody>
      </p:sp>
      <p:sp>
        <p:nvSpPr>
          <p:cNvPr id="7" name="Date Placeholder 6"/>
          <p:cNvSpPr>
            <a:spLocks noGrp="1"/>
          </p:cNvSpPr>
          <p:nvPr>
            <p:ph type="dt" sz="half" idx="10"/>
          </p:nvPr>
        </p:nvSpPr>
        <p:spPr/>
        <p:txBody>
          <a:bodyPr/>
          <a:lstStyle/>
          <a:p>
            <a:fld id="{60D0C73C-79FE-4681-8CEB-96434C5B5377}" type="datetime1">
              <a:rPr lang="en-US" smtClean="0"/>
              <a:pPr/>
              <a:t>7/15/2018</a:t>
            </a:fld>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Grp="1" noChangeAspect="1" noChangeArrowheads="1"/>
          </p:cNvPicPr>
          <p:nvPr>
            <p:ph idx="1"/>
          </p:nvPr>
        </p:nvPicPr>
        <p:blipFill>
          <a:blip r:embed="rId2" cstate="print"/>
          <a:srcRect/>
          <a:stretch>
            <a:fillRect/>
          </a:stretch>
        </p:blipFill>
        <p:spPr bwMode="auto">
          <a:xfrm>
            <a:off x="148064" y="163868"/>
            <a:ext cx="8691136" cy="628063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806C5000-025F-431B-8AF5-9CF013102D8F}" type="slidenum">
              <a:rPr lang="en-US" smtClean="0"/>
              <a:pPr/>
              <a:t>95</a:t>
            </a:fld>
            <a:endParaRPr lang="en-US"/>
          </a:p>
        </p:txBody>
      </p:sp>
      <p:sp>
        <p:nvSpPr>
          <p:cNvPr id="7" name="Date Placeholder 6"/>
          <p:cNvSpPr>
            <a:spLocks noGrp="1"/>
          </p:cNvSpPr>
          <p:nvPr>
            <p:ph type="dt" sz="half" idx="10"/>
          </p:nvPr>
        </p:nvSpPr>
        <p:spPr/>
        <p:txBody>
          <a:bodyPr/>
          <a:lstStyle/>
          <a:p>
            <a:fld id="{791EF2A1-BB15-4502-B955-5FDEB99F8947}" type="datetime1">
              <a:rPr lang="en-US" smtClean="0"/>
              <a:pPr/>
              <a:t>7/15/2018</a:t>
            </a:fld>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C6D002-727D-481C-923F-7F1B5BF26A2F}" type="datetime1">
              <a:rPr lang="en-US" smtClean="0"/>
              <a:pPr/>
              <a:t>7/15/2018</a:t>
            </a:fld>
            <a:endParaRPr lang="en-US"/>
          </a:p>
        </p:txBody>
      </p:sp>
      <p:sp>
        <p:nvSpPr>
          <p:cNvPr id="5" name="Slide Number Placeholder 4"/>
          <p:cNvSpPr>
            <a:spLocks noGrp="1"/>
          </p:cNvSpPr>
          <p:nvPr>
            <p:ph type="sldNum" sz="quarter" idx="12"/>
          </p:nvPr>
        </p:nvSpPr>
        <p:spPr/>
        <p:txBody>
          <a:bodyPr/>
          <a:lstStyle/>
          <a:p>
            <a:fld id="{806C5000-025F-431B-8AF5-9CF013102D8F}" type="slidenum">
              <a:rPr lang="en-US" smtClean="0"/>
              <a:pPr/>
              <a:t>96</a:t>
            </a:fld>
            <a:endParaRPr lang="en-US"/>
          </a:p>
        </p:txBody>
      </p:sp>
      <p:pic>
        <p:nvPicPr>
          <p:cNvPr id="133122" name="Picture 2"/>
          <p:cNvPicPr>
            <a:picLocks noChangeAspect="1" noChangeArrowheads="1"/>
          </p:cNvPicPr>
          <p:nvPr/>
        </p:nvPicPr>
        <p:blipFill>
          <a:blip r:embed="rId2" cstate="print"/>
          <a:srcRect/>
          <a:stretch>
            <a:fillRect/>
          </a:stretch>
        </p:blipFill>
        <p:spPr bwMode="auto">
          <a:xfrm>
            <a:off x="342900" y="695325"/>
            <a:ext cx="8458200" cy="5467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7/15/2018</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97</a:t>
            </a:fld>
            <a:endParaRPr lang="en-US"/>
          </a:p>
        </p:txBody>
      </p:sp>
      <p:pic>
        <p:nvPicPr>
          <p:cNvPr id="141314" name="Picture 2"/>
          <p:cNvPicPr>
            <a:picLocks noChangeAspect="1" noChangeArrowheads="1"/>
          </p:cNvPicPr>
          <p:nvPr/>
        </p:nvPicPr>
        <p:blipFill>
          <a:blip r:embed="rId2" cstate="print"/>
          <a:srcRect/>
          <a:stretch>
            <a:fillRect/>
          </a:stretch>
        </p:blipFill>
        <p:spPr bwMode="auto">
          <a:xfrm>
            <a:off x="600075" y="519113"/>
            <a:ext cx="7943850" cy="5819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7/15/2018</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98</a:t>
            </a:fld>
            <a:endParaRPr lang="en-US"/>
          </a:p>
        </p:txBody>
      </p:sp>
      <p:pic>
        <p:nvPicPr>
          <p:cNvPr id="134146" name="Picture 2"/>
          <p:cNvPicPr>
            <a:picLocks noChangeAspect="1" noChangeArrowheads="1"/>
          </p:cNvPicPr>
          <p:nvPr/>
        </p:nvPicPr>
        <p:blipFill>
          <a:blip r:embed="rId2" cstate="print"/>
          <a:srcRect/>
          <a:stretch>
            <a:fillRect/>
          </a:stretch>
        </p:blipFill>
        <p:spPr bwMode="auto">
          <a:xfrm>
            <a:off x="571500" y="523875"/>
            <a:ext cx="8001000" cy="5810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43540-614A-4B36-AEA3-F06FE8D444CD}" type="datetime1">
              <a:rPr lang="en-US" smtClean="0"/>
              <a:pPr/>
              <a:t>7/15/2018</a:t>
            </a:fld>
            <a:endParaRPr lang="en-US"/>
          </a:p>
        </p:txBody>
      </p:sp>
      <p:sp>
        <p:nvSpPr>
          <p:cNvPr id="3" name="Slide Number Placeholder 2"/>
          <p:cNvSpPr>
            <a:spLocks noGrp="1"/>
          </p:cNvSpPr>
          <p:nvPr>
            <p:ph type="sldNum" sz="quarter" idx="12"/>
          </p:nvPr>
        </p:nvSpPr>
        <p:spPr/>
        <p:txBody>
          <a:bodyPr/>
          <a:lstStyle/>
          <a:p>
            <a:fld id="{806C5000-025F-431B-8AF5-9CF013102D8F}" type="slidenum">
              <a:rPr lang="en-US" smtClean="0"/>
              <a:pPr/>
              <a:t>99</a:t>
            </a:fld>
            <a:endParaRPr lang="en-US"/>
          </a:p>
        </p:txBody>
      </p:sp>
      <p:pic>
        <p:nvPicPr>
          <p:cNvPr id="135170" name="Picture 2"/>
          <p:cNvPicPr>
            <a:picLocks noChangeAspect="1" noChangeArrowheads="1"/>
          </p:cNvPicPr>
          <p:nvPr/>
        </p:nvPicPr>
        <p:blipFill>
          <a:blip r:embed="rId2" cstate="print"/>
          <a:srcRect/>
          <a:stretch>
            <a:fillRect/>
          </a:stretch>
        </p:blipFill>
        <p:spPr bwMode="auto">
          <a:xfrm>
            <a:off x="485775" y="400050"/>
            <a:ext cx="8172450" cy="6057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TotalTime>
  <Words>5977</Words>
  <Application>Microsoft Office PowerPoint</Application>
  <PresentationFormat>On-screen Show (4:3)</PresentationFormat>
  <Paragraphs>808</Paragraphs>
  <Slides>153</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153</vt:i4>
      </vt:variant>
    </vt:vector>
  </HeadingPairs>
  <TitlesOfParts>
    <vt:vector size="155" baseType="lpstr">
      <vt:lpstr>Office Theme</vt:lpstr>
      <vt:lpstr>Slide</vt:lpstr>
      <vt:lpstr>Chapter-4</vt:lpstr>
      <vt:lpstr>Error Detection  and Correction</vt:lpstr>
      <vt:lpstr> Basic concepts </vt:lpstr>
      <vt:lpstr>Slide 4</vt:lpstr>
      <vt:lpstr>Slide 5</vt:lpstr>
      <vt:lpstr>Slide 6</vt:lpstr>
      <vt:lpstr>Slide 7</vt:lpstr>
      <vt:lpstr>Slide 8</vt:lpstr>
      <vt:lpstr>Slide 9</vt:lpstr>
      <vt:lpstr>Error detection</vt:lpstr>
      <vt:lpstr>Slide 11</vt:lpstr>
      <vt:lpstr>Error detection techniques:</vt:lpstr>
      <vt:lpstr>(1) Parity Checking:</vt:lpstr>
      <vt:lpstr>(1) Parity Checking:</vt:lpstr>
      <vt:lpstr>(1) Parity Checking:</vt:lpstr>
      <vt:lpstr> Possible 4-bit data words and corresponding code words</vt:lpstr>
      <vt:lpstr>(1) Parity Checking:</vt:lpstr>
      <vt:lpstr>Slide 18</vt:lpstr>
      <vt:lpstr>Two-dimension Parity Checking </vt:lpstr>
      <vt:lpstr>(2) Checksum</vt:lpstr>
      <vt:lpstr>Example Part 1</vt:lpstr>
      <vt:lpstr>Example part 2</vt:lpstr>
      <vt:lpstr> Cyclic Redundancy Checks (CRC)  </vt:lpstr>
      <vt:lpstr>Cyclic Redundancy Check</vt:lpstr>
      <vt:lpstr>Slide 25</vt:lpstr>
      <vt:lpstr> Basic scheme for Cyclic Redundancy Checking </vt:lpstr>
      <vt:lpstr>Slide 27</vt:lpstr>
      <vt:lpstr>Slide 28</vt:lpstr>
      <vt:lpstr>Slide 29</vt:lpstr>
      <vt:lpstr>Slide 30</vt:lpstr>
      <vt:lpstr>Flow Control</vt:lpstr>
      <vt:lpstr>Slide 32</vt:lpstr>
      <vt:lpstr>Flow Control</vt:lpstr>
      <vt:lpstr> Flow control techniques</vt:lpstr>
      <vt:lpstr>Slide 35</vt:lpstr>
      <vt:lpstr>Stop and Wait</vt:lpstr>
      <vt:lpstr>Slide 37</vt:lpstr>
      <vt:lpstr> Link Utilization in Stop-and-Wait </vt:lpstr>
      <vt:lpstr>link utilization(cont……..)</vt:lpstr>
      <vt:lpstr> Sliding Window </vt:lpstr>
      <vt:lpstr>Sliding Window(sender)</vt:lpstr>
      <vt:lpstr>Sliding Window(Receiver)</vt:lpstr>
      <vt:lpstr>Slide 43</vt:lpstr>
      <vt:lpstr>Slide 44</vt:lpstr>
      <vt:lpstr>Slide 45</vt:lpstr>
      <vt:lpstr>Slide 46</vt:lpstr>
      <vt:lpstr>Slide 47</vt:lpstr>
      <vt:lpstr>  link utilization in  Sliding Window   </vt:lpstr>
      <vt:lpstr> Error Control Techniques </vt:lpstr>
      <vt:lpstr>Error control techniques </vt:lpstr>
      <vt:lpstr>Error Control Mechanisms</vt:lpstr>
      <vt:lpstr>Stop-and-Wait</vt:lpstr>
      <vt:lpstr>Stop-and-Wait ARQ, lost  frame</vt:lpstr>
      <vt:lpstr>Stop-and-Wait, lost ACK frame</vt:lpstr>
      <vt:lpstr>Stop-and-Wait, delayed ACK frame</vt:lpstr>
      <vt:lpstr>Disadvantage of Stop-and-Wait</vt:lpstr>
      <vt:lpstr>Go-Back-N ARQ</vt:lpstr>
      <vt:lpstr>Sequence Numbers</vt:lpstr>
      <vt:lpstr>Sender Sliding Window</vt:lpstr>
      <vt:lpstr>Receiver Sliding Window</vt:lpstr>
      <vt:lpstr>Control Variables</vt:lpstr>
      <vt:lpstr>Acknowledgement</vt:lpstr>
      <vt:lpstr>Go-Back-N ARQ, normal operation</vt:lpstr>
      <vt:lpstr>   Go-Back-N ARQ,  damaged or lost frame</vt:lpstr>
      <vt:lpstr>Frames in error in go-Back-N ARQ </vt:lpstr>
      <vt:lpstr>Lost Frames in Go-Back-N ARQ </vt:lpstr>
      <vt:lpstr>Go-Back-N ARQ, damaged/lost/delayed ACK</vt:lpstr>
      <vt:lpstr>Lost ACK in Go-Back-N ARQ </vt:lpstr>
      <vt:lpstr>Go-Back-N ARQ, sender window size</vt:lpstr>
      <vt:lpstr>Selective Repeat ARQ, sender and receiver windows</vt:lpstr>
      <vt:lpstr>Selective Repeat ARQ, lost frame</vt:lpstr>
      <vt:lpstr>Selective Repeat ARQ</vt:lpstr>
      <vt:lpstr>Selective Repeat ARQ, sender window size</vt:lpstr>
      <vt:lpstr>Institute of Electrical and Electronics Engineers (IEEE) 802 Standards</vt:lpstr>
      <vt:lpstr>LAN Protocol Architecture</vt:lpstr>
      <vt:lpstr>IEEE 802 Protocol Layers vs. OSI Model</vt:lpstr>
      <vt:lpstr>IEEE 802 Layers - Physical</vt:lpstr>
      <vt:lpstr>802 Layers - Medium Access Control &amp; Logical Link Control</vt:lpstr>
      <vt:lpstr>Multiple Access</vt:lpstr>
      <vt:lpstr>Multiple Access</vt:lpstr>
      <vt:lpstr>Slide 81</vt:lpstr>
      <vt:lpstr>Random Access</vt:lpstr>
      <vt:lpstr> CSMA (carrier sense multiple access) </vt:lpstr>
      <vt:lpstr>CSMA…………</vt:lpstr>
      <vt:lpstr>Carrier Sense Multiple Access Protocols </vt:lpstr>
      <vt:lpstr>PERSISTENT STRATEGY </vt:lpstr>
      <vt:lpstr>PERSISTENT STRATEGY </vt:lpstr>
      <vt:lpstr>Non-persistent strategy </vt:lpstr>
      <vt:lpstr> Persistent strategy </vt:lpstr>
      <vt:lpstr>CSMA types: nonpersistent</vt:lpstr>
      <vt:lpstr>CSMA types:1-persistent</vt:lpstr>
      <vt:lpstr>CSMA types:p-persistent</vt:lpstr>
      <vt:lpstr>What is CSMA/CD?</vt:lpstr>
      <vt:lpstr>CSMA/CD……….</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 IEEE Standard 802.4: Token Bus </vt:lpstr>
      <vt:lpstr>Token Bus</vt:lpstr>
      <vt:lpstr>Token Bus</vt:lpstr>
      <vt:lpstr>Token Bus</vt:lpstr>
      <vt:lpstr> Token Bus……… </vt:lpstr>
      <vt:lpstr>Frame Format of Bus</vt:lpstr>
      <vt:lpstr>Slide 116</vt:lpstr>
      <vt:lpstr>Token Bus…..</vt:lpstr>
      <vt:lpstr>Slide 118</vt:lpstr>
      <vt:lpstr>Token Bus control frames</vt:lpstr>
      <vt:lpstr> Token Passing </vt:lpstr>
      <vt:lpstr>Slide 121</vt:lpstr>
      <vt:lpstr>Logical ring and physical topology in token-passing access method</vt:lpstr>
      <vt:lpstr>Slide 123</vt:lpstr>
      <vt:lpstr>Slide 124</vt:lpstr>
      <vt:lpstr>Slide 125</vt:lpstr>
      <vt:lpstr>Slide 126</vt:lpstr>
      <vt:lpstr>Slide 127</vt:lpstr>
      <vt:lpstr>Token Ring</vt:lpstr>
      <vt:lpstr>Slide 129</vt:lpstr>
      <vt:lpstr>Slide 130</vt:lpstr>
      <vt:lpstr>Slide 131</vt:lpstr>
      <vt:lpstr>Slide 132</vt:lpstr>
      <vt:lpstr>Slide 133</vt:lpstr>
      <vt:lpstr> Wire Center </vt:lpstr>
      <vt:lpstr>IEEE 802.5 token ring frame format</vt:lpstr>
      <vt:lpstr>Frame format….</vt:lpstr>
      <vt:lpstr>Slide 137</vt:lpstr>
      <vt:lpstr>Frame format…..</vt:lpstr>
      <vt:lpstr>frame status</vt:lpstr>
      <vt:lpstr>Token Ring control frames</vt:lpstr>
      <vt:lpstr>Fiber Distributed Data Interface(FDDI)</vt:lpstr>
      <vt:lpstr>FDDI</vt:lpstr>
      <vt:lpstr>FDDI Topology</vt:lpstr>
      <vt:lpstr>FDDI Topology</vt:lpstr>
      <vt:lpstr>Slide 145</vt:lpstr>
      <vt:lpstr>Slide 146</vt:lpstr>
      <vt:lpstr>Counter – rotating ring</vt:lpstr>
      <vt:lpstr>Ring operation</vt:lpstr>
      <vt:lpstr>Ring operation</vt:lpstr>
      <vt:lpstr>FDDI</vt:lpstr>
      <vt:lpstr>Fault Tolerance</vt:lpstr>
      <vt:lpstr>Fault Tolerance</vt:lpstr>
      <vt:lpstr>Fault Tolerance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Chapter-4</dc:title>
  <dc:creator>Rabindra</dc:creator>
  <cp:lastModifiedBy>Rabindra</cp:lastModifiedBy>
  <cp:revision>10</cp:revision>
  <dcterms:created xsi:type="dcterms:W3CDTF">2017-02-02T21:40:10Z</dcterms:created>
  <dcterms:modified xsi:type="dcterms:W3CDTF">2018-07-15T09:47:24Z</dcterms:modified>
</cp:coreProperties>
</file>